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9" r:id="rId2"/>
    <p:sldId id="264" r:id="rId3"/>
    <p:sldId id="262" r:id="rId4"/>
    <p:sldId id="265" r:id="rId5"/>
    <p:sldId id="260" r:id="rId6"/>
    <p:sldId id="263" r:id="rId7"/>
    <p:sldId id="266" r:id="rId8"/>
    <p:sldId id="267" r:id="rId9"/>
    <p:sldId id="268" r:id="rId10"/>
    <p:sldId id="269" r:id="rId11"/>
    <p:sldId id="271" r:id="rId12"/>
    <p:sldId id="272" r:id="rId13"/>
    <p:sldId id="273" r:id="rId14"/>
    <p:sldId id="270" r:id="rId15"/>
    <p:sldId id="283" r:id="rId16"/>
    <p:sldId id="275" r:id="rId17"/>
    <p:sldId id="277" r:id="rId18"/>
    <p:sldId id="278" r:id="rId19"/>
    <p:sldId id="279" r:id="rId20"/>
    <p:sldId id="280" r:id="rId21"/>
    <p:sldId id="281" r:id="rId22"/>
    <p:sldId id="282" r:id="rId23"/>
    <p:sldId id="276" r:id="rId24"/>
    <p:sldId id="274" r:id="rId25"/>
    <p:sldId id="261" r:id="rId26"/>
    <p:sldId id="284" r:id="rId27"/>
    <p:sldId id="285" r:id="rId28"/>
    <p:sldId id="287" r:id="rId29"/>
    <p:sldId id="296" r:id="rId30"/>
    <p:sldId id="297" r:id="rId31"/>
    <p:sldId id="298" r:id="rId32"/>
    <p:sldId id="299" r:id="rId33"/>
    <p:sldId id="300" r:id="rId34"/>
    <p:sldId id="302" r:id="rId35"/>
    <p:sldId id="304" r:id="rId36"/>
    <p:sldId id="305" r:id="rId37"/>
    <p:sldId id="288" r:id="rId38"/>
    <p:sldId id="319" r:id="rId39"/>
    <p:sldId id="307" r:id="rId40"/>
    <p:sldId id="308" r:id="rId41"/>
    <p:sldId id="306" r:id="rId42"/>
    <p:sldId id="320" r:id="rId43"/>
    <p:sldId id="321" r:id="rId44"/>
    <p:sldId id="322" r:id="rId45"/>
    <p:sldId id="289" r:id="rId46"/>
    <p:sldId id="290" r:id="rId47"/>
    <p:sldId id="291" r:id="rId48"/>
    <p:sldId id="292" r:id="rId49"/>
    <p:sldId id="294" r:id="rId50"/>
    <p:sldId id="28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2F075-4844-463D-A683-E646027CE958}" type="datetimeFigureOut">
              <a:rPr lang="en-US" smtClean="0"/>
              <a:t>7/6/2014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2C328-A699-4CA2-9E2F-EA013DC4DA6F}" type="slidenum">
              <a:rPr lang="en-US" smtClean="0"/>
              <a:t>‹#›</a:t>
            </a:fld>
            <a:endParaRPr lang="en-US"/>
          </a:p>
        </p:txBody>
      </p:sp>
    </p:spTree>
    <p:extLst>
      <p:ext uri="{BB962C8B-B14F-4D97-AF65-F5344CB8AC3E}">
        <p14:creationId xmlns:p14="http://schemas.microsoft.com/office/powerpoint/2010/main" val="3394947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55">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169854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a:t>
            </a:r>
            <a:r>
              <a:rPr lang="en-US" dirty="0" err="1" smtClean="0"/>
              <a:t>WinJS</a:t>
            </a:r>
            <a:r>
              <a:rPr lang="en-US" dirty="0" smtClean="0"/>
              <a:t> today</a:t>
            </a:r>
            <a:r>
              <a:rPr lang="en-US" baseline="0" dirty="0" smtClean="0"/>
              <a:t> to make apps for Windows desktops, laptops, tablets, convertibles, etc.</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452254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7/6/2014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547421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7/6/2014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775659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7/6/2014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185770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439D70-ADDF-46AF-843A-62ACD9E92BD8}" type="datetime1">
              <a:rPr lang="en-US" smtClean="0">
                <a:solidFill>
                  <a:prstClr val="black"/>
                </a:solidFill>
              </a:rPr>
              <a:pPr/>
              <a:t>7/6/2014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76608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a:t>
            </a:r>
            <a:r>
              <a:rPr lang="en-US" dirty="0" err="1" smtClean="0"/>
              <a:t>WinJS</a:t>
            </a:r>
            <a:r>
              <a:rPr lang="en-US" dirty="0" smtClean="0"/>
              <a:t> today</a:t>
            </a:r>
            <a:r>
              <a:rPr lang="en-US" baseline="0" dirty="0" smtClean="0"/>
              <a:t> to make apps for Windows desktops, laptops, tablets, convertibles, etc.</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827930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WinRT</a:t>
            </a:r>
            <a:r>
              <a:rPr lang="en-US" dirty="0" smtClean="0"/>
              <a:t> integration with Splash App bar</a:t>
            </a:r>
          </a:p>
          <a:p>
            <a:r>
              <a:rPr lang="en-US" dirty="0" smtClean="0"/>
              <a:t>Same set of APIs between platforms</a:t>
            </a:r>
          </a:p>
          <a:p>
            <a:r>
              <a:rPr lang="en-US" dirty="0" smtClean="0"/>
              <a:t>New Phone-exclusive compact/minimal state</a:t>
            </a:r>
          </a:p>
          <a:p>
            <a:endParaRPr lang="en-US"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44370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Same API as on PC…</a:t>
            </a:r>
          </a:p>
          <a:p>
            <a:endParaRPr lang="en-US" baseline="0" dirty="0" smtClean="0"/>
          </a:p>
          <a:p>
            <a:r>
              <a:rPr lang="en-US" baseline="0" dirty="0" smtClean="0"/>
              <a:t>(next slide for differences on Phone)</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808665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slide to highlight key code</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924956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Section property is reinterpreted (value of “selection” means it’s a menu list item)</a:t>
            </a:r>
            <a:endParaRPr lang="en-US" dirty="0" smtClean="0"/>
          </a:p>
          <a:p>
            <a:endParaRPr lang="en-US" dirty="0" smtClean="0"/>
          </a:p>
          <a:p>
            <a:r>
              <a:rPr lang="en-US" dirty="0" smtClean="0"/>
              <a:t>Note </a:t>
            </a:r>
            <a:r>
              <a:rPr lang="en-US" dirty="0" err="1" smtClean="0"/>
              <a:t>closedDisplayMode</a:t>
            </a:r>
            <a:r>
              <a:rPr lang="en-US" baseline="0" dirty="0" smtClean="0"/>
              <a:t> property (minimal and compact values).</a:t>
            </a:r>
          </a:p>
          <a:p>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Taken from </a:t>
            </a:r>
            <a:r>
              <a:rPr lang="en-US" baseline="0" dirty="0" err="1" smtClean="0"/>
              <a:t>AppBar</a:t>
            </a:r>
            <a:r>
              <a:rPr lang="en-US" baseline="0" dirty="0" smtClean="0"/>
              <a:t> SDK Sample App</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16645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 coming from Silverlight, known as the long list selector.</a:t>
            </a:r>
          </a:p>
          <a:p>
            <a:endParaRPr lang="en-US" dirty="0" smtClean="0"/>
          </a:p>
          <a:p>
            <a:r>
              <a:rPr lang="en-US" dirty="0" smtClean="0"/>
              <a:t>New selection mode</a:t>
            </a:r>
          </a:p>
          <a:p>
            <a:pPr lvl="1"/>
            <a:r>
              <a:rPr lang="en-US" sz="3200" kern="1200" dirty="0" smtClean="0">
                <a:solidFill>
                  <a:schemeClr val="tx1"/>
                </a:solidFill>
                <a:latin typeface="Segoe UI Light" pitchFamily="34" charset="0"/>
                <a:ea typeface="+mn-ea"/>
                <a:cs typeface="+mn-cs"/>
              </a:rPr>
              <a:t>New touch target</a:t>
            </a:r>
          </a:p>
          <a:p>
            <a:r>
              <a:rPr lang="en-US" dirty="0" smtClean="0"/>
              <a:t>Same set of APIs between platforms</a:t>
            </a:r>
          </a:p>
          <a:p>
            <a:endParaRPr lang="en-US" dirty="0" smtClean="0"/>
          </a:p>
          <a:p>
            <a:r>
              <a:rPr lang="en-US" dirty="0" smtClean="0"/>
              <a:t>Virtualization</a:t>
            </a:r>
          </a:p>
          <a:p>
            <a:endParaRPr lang="en-US" dirty="0" smtClean="0"/>
          </a:p>
          <a:p>
            <a:r>
              <a:rPr lang="en-US" dirty="0" smtClean="0"/>
              <a:t>New</a:t>
            </a:r>
            <a:r>
              <a:rPr lang="en-US" baseline="0" dirty="0" smtClean="0"/>
              <a:t> selection mode is exclusive to Phone</a:t>
            </a:r>
          </a:p>
          <a:p>
            <a:endParaRPr lang="en-US" baseline="0" dirty="0" smtClean="0"/>
          </a:p>
          <a:p>
            <a:r>
              <a:rPr lang="en-US" baseline="0" dirty="0" smtClean="0"/>
              <a:t>New touch target: left margin of screen</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84330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Need to set </a:t>
            </a:r>
            <a:r>
              <a:rPr lang="en-US" baseline="0" dirty="0" err="1" smtClean="0"/>
              <a:t>selectionMode</a:t>
            </a:r>
            <a:r>
              <a:rPr lang="en-US" baseline="0" dirty="0" smtClean="0"/>
              <a:t> to ‘multi’ and </a:t>
            </a:r>
            <a:r>
              <a:rPr lang="en-US" baseline="0" dirty="0" err="1" smtClean="0"/>
              <a:t>tapBehavior</a:t>
            </a:r>
            <a:r>
              <a:rPr lang="en-US" baseline="0" dirty="0" smtClean="0"/>
              <a:t> to ‘</a:t>
            </a:r>
            <a:r>
              <a:rPr lang="en-US" baseline="0" dirty="0" err="1" smtClean="0"/>
              <a:t>toggleSelect</a:t>
            </a:r>
            <a:r>
              <a:rPr lang="en-US" baseline="0" dirty="0" smtClean="0"/>
              <a:t>’.</a:t>
            </a:r>
          </a:p>
          <a:p>
            <a:endParaRPr lang="en-US" baseline="0" dirty="0" smtClean="0"/>
          </a:p>
          <a:p>
            <a:r>
              <a:rPr lang="en-US" baseline="0" dirty="0" smtClean="0"/>
              <a:t>Verbally say:</a:t>
            </a:r>
          </a:p>
          <a:p>
            <a:r>
              <a:rPr lang="en-US" baseline="0" dirty="0" smtClean="0"/>
              <a:t>Additional code will have to be added in JavaScript and CSS to enable the full functionality, available in the Pivot SDK Sample.</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7/6/2014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469096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A1AEAD-0F5F-422E-9363-81E11FBD30F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203081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1AEAD-0F5F-422E-9363-81E11FBD30F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120355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1AEAD-0F5F-422E-9363-81E11FBD30F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37398765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7420462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41987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732007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84172"/>
            <a:ext cx="2689274" cy="4481203"/>
          </a:xfrm>
        </p:spPr>
        <p:txBody>
          <a:bodyPr vert="horz" lIns="182880" tIns="146304" rIns="182880" bIns="146304" rtlCol="0">
            <a:noAutofit/>
          </a:bodyPr>
          <a:lstStyle>
            <a:lvl1pPr>
              <a:defRPr lang="en-US" sz="2353"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08199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762869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50"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50"/>
            <a:ext cx="1682359" cy="195501"/>
          </a:xfrm>
          <a:prstGeom prst="rect">
            <a:avLst/>
          </a:prstGeom>
        </p:spPr>
      </p:pic>
    </p:spTree>
    <p:extLst>
      <p:ext uri="{BB962C8B-B14F-4D97-AF65-F5344CB8AC3E}">
        <p14:creationId xmlns:p14="http://schemas.microsoft.com/office/powerpoint/2010/main" val="404537667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A1AEAD-0F5F-422E-9363-81E11FBD30F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850213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A1AEAD-0F5F-422E-9363-81E11FBD30F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191437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A1AEAD-0F5F-422E-9363-81E11FBD30F8}" type="datetimeFigureOut">
              <a:rPr lang="en-US" smtClean="0"/>
              <a:t>7/6/2014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718244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A1AEAD-0F5F-422E-9363-81E11FBD30F8}" type="datetimeFigureOut">
              <a:rPr lang="en-US" smtClean="0"/>
              <a:t>7/6/2014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488854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A1AEAD-0F5F-422E-9363-81E11FBD30F8}" type="datetimeFigureOut">
              <a:rPr lang="en-US" smtClean="0"/>
              <a:t>7/6/2014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4159888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A1AEAD-0F5F-422E-9363-81E11FBD30F8}" type="datetimeFigureOut">
              <a:rPr lang="en-US" smtClean="0"/>
              <a:t>7/6/2014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460013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1AEAD-0F5F-422E-9363-81E11FBD30F8}" type="datetimeFigureOut">
              <a:rPr lang="en-US" smtClean="0"/>
              <a:t>7/6/2014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3973713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A1AEAD-0F5F-422E-9363-81E11FBD30F8}" type="datetimeFigureOut">
              <a:rPr lang="en-US" smtClean="0"/>
              <a:t>7/6/2014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3C319C-9D47-4303-AA05-84B42A7CA9F6}" type="slidenum">
              <a:rPr lang="en-US" smtClean="0"/>
              <a:t>‹#›</a:t>
            </a:fld>
            <a:endParaRPr lang="en-US"/>
          </a:p>
        </p:txBody>
      </p:sp>
    </p:spTree>
    <p:extLst>
      <p:ext uri="{BB962C8B-B14F-4D97-AF65-F5344CB8AC3E}">
        <p14:creationId xmlns:p14="http://schemas.microsoft.com/office/powerpoint/2010/main" val="65756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A1AEAD-0F5F-422E-9363-81E11FBD30F8}" type="datetimeFigureOut">
              <a:rPr lang="en-US" smtClean="0"/>
              <a:t>7/6/2014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C319C-9D47-4303-AA05-84B42A7CA9F6}" type="slidenum">
              <a:rPr lang="en-US" smtClean="0"/>
              <a:t>‹#›</a:t>
            </a:fld>
            <a:endParaRPr lang="en-US"/>
          </a:p>
        </p:txBody>
      </p:sp>
    </p:spTree>
    <p:extLst>
      <p:ext uri="{BB962C8B-B14F-4D97-AF65-F5344CB8AC3E}">
        <p14:creationId xmlns:p14="http://schemas.microsoft.com/office/powerpoint/2010/main" val="2052551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microsoft.com/office/2007/relationships/hdphoto" Target="../media/hdphoto2.wdp"/><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microsoft.com/office/2007/relationships/hdphoto" Target="../media/hdphoto2.wdp"/><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1.png"/><Relationship Id="rId5" Type="http://schemas.openxmlformats.org/officeDocument/2006/relationships/tags" Target="../tags/tag5.xml"/><Relationship Id="rId10" Type="http://schemas.openxmlformats.org/officeDocument/2006/relationships/image" Target="../media/image30.png"/><Relationship Id="rId4" Type="http://schemas.openxmlformats.org/officeDocument/2006/relationships/tags" Target="../tags/tag4.xml"/><Relationship Id="rId9"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ru-RU" dirty="0" smtClean="0"/>
              <a:t>Разработка </a:t>
            </a:r>
            <a:r>
              <a:rPr lang="en-US" dirty="0" smtClean="0"/>
              <a:t>Windows Store </a:t>
            </a:r>
            <a:r>
              <a:rPr lang="ru-RU" dirty="0" smtClean="0"/>
              <a:t>и </a:t>
            </a:r>
            <a:r>
              <a:rPr lang="en-US" dirty="0" smtClean="0"/>
              <a:t>Windows Phone </a:t>
            </a:r>
            <a:r>
              <a:rPr lang="ru-RU" dirty="0" smtClean="0"/>
              <a:t>приложений с помощью </a:t>
            </a:r>
            <a:r>
              <a:rPr lang="en-US" dirty="0" smtClean="0"/>
              <a:t>JavaScript</a:t>
            </a:r>
            <a:endParaRPr lang="en-US" dirty="0"/>
          </a:p>
        </p:txBody>
      </p:sp>
      <p:sp>
        <p:nvSpPr>
          <p:cNvPr id="5" name="Subtitle 4"/>
          <p:cNvSpPr>
            <a:spLocks noGrp="1"/>
          </p:cNvSpPr>
          <p:nvPr>
            <p:ph type="subTitle" idx="1"/>
          </p:nvPr>
        </p:nvSpPr>
        <p:spPr/>
        <p:txBody>
          <a:bodyPr/>
          <a:lstStyle/>
          <a:p>
            <a:r>
              <a:rPr lang="ru-RU" dirty="0" smtClean="0"/>
              <a:t>Сергей </a:t>
            </a:r>
            <a:r>
              <a:rPr lang="ru-RU" dirty="0" err="1" smtClean="0"/>
              <a:t>Байдачный</a:t>
            </a:r>
            <a:endParaRPr lang="ru-RU" dirty="0" smtClean="0"/>
          </a:p>
          <a:p>
            <a:r>
              <a:rPr lang="ru-RU" dirty="0" smtClean="0"/>
              <a:t>Майкрософт Украина</a:t>
            </a:r>
          </a:p>
          <a:p>
            <a:r>
              <a:rPr lang="en-US" dirty="0" smtClean="0"/>
              <a:t>Sergiy.Baydachnyy@Microsoft.com</a:t>
            </a:r>
          </a:p>
          <a:p>
            <a:endParaRPr lang="en-US" dirty="0"/>
          </a:p>
        </p:txBody>
      </p:sp>
    </p:spTree>
    <p:extLst>
      <p:ext uri="{BB962C8B-B14F-4D97-AF65-F5344CB8AC3E}">
        <p14:creationId xmlns:p14="http://schemas.microsoft.com/office/powerpoint/2010/main" val="6370019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Таким образом</a:t>
            </a:r>
            <a:endParaRPr lang="en-US" dirty="0"/>
          </a:p>
        </p:txBody>
      </p:sp>
      <p:sp>
        <p:nvSpPr>
          <p:cNvPr id="3" name="Content Placeholder 2"/>
          <p:cNvSpPr>
            <a:spLocks noGrp="1"/>
          </p:cNvSpPr>
          <p:nvPr>
            <p:ph idx="1"/>
          </p:nvPr>
        </p:nvSpPr>
        <p:spPr/>
        <p:txBody>
          <a:bodyPr/>
          <a:lstStyle/>
          <a:p>
            <a:r>
              <a:rPr lang="en-US" dirty="0" smtClean="0"/>
              <a:t>JavaScript </a:t>
            </a:r>
            <a:r>
              <a:rPr lang="ru-RU" dirty="0" smtClean="0"/>
              <a:t>является «</a:t>
            </a:r>
            <a:r>
              <a:rPr lang="ru-RU" dirty="0" err="1" smtClean="0"/>
              <a:t>нативным</a:t>
            </a:r>
            <a:r>
              <a:rPr lang="ru-RU" dirty="0" smtClean="0"/>
              <a:t>» для </a:t>
            </a:r>
            <a:r>
              <a:rPr lang="en-US" dirty="0" smtClean="0"/>
              <a:t>Windows 8 </a:t>
            </a:r>
            <a:r>
              <a:rPr lang="ru-RU" dirty="0" smtClean="0"/>
              <a:t>и </a:t>
            </a:r>
            <a:r>
              <a:rPr lang="en-US" dirty="0" smtClean="0"/>
              <a:t>Windows Phone</a:t>
            </a:r>
          </a:p>
          <a:p>
            <a:r>
              <a:rPr lang="ru-RU" dirty="0" smtClean="0"/>
              <a:t>Приложения на </a:t>
            </a:r>
            <a:r>
              <a:rPr lang="en-US" dirty="0" smtClean="0"/>
              <a:t>JavaScript </a:t>
            </a:r>
            <a:r>
              <a:rPr lang="ru-RU" dirty="0" smtClean="0"/>
              <a:t>публикуются в магазине приложений</a:t>
            </a:r>
          </a:p>
          <a:p>
            <a:r>
              <a:rPr lang="ru-RU" dirty="0" smtClean="0"/>
              <a:t>Позволяет использовать любые внешние библиотеки</a:t>
            </a:r>
          </a:p>
          <a:p>
            <a:pPr lvl="1"/>
            <a:r>
              <a:rPr lang="ru-RU" dirty="0" smtClean="0"/>
              <a:t>Нужно использовать эту возможность очень осторожно</a:t>
            </a:r>
          </a:p>
          <a:p>
            <a:r>
              <a:rPr lang="ru-RU" dirty="0" smtClean="0"/>
              <a:t>Позволяет использовать </a:t>
            </a:r>
            <a:r>
              <a:rPr lang="en-US" dirty="0" smtClean="0"/>
              <a:t>HTML 5 </a:t>
            </a:r>
            <a:r>
              <a:rPr lang="ru-RU" dirty="0" smtClean="0"/>
              <a:t>элементы управления</a:t>
            </a:r>
            <a:endParaRPr lang="en-US" dirty="0"/>
          </a:p>
        </p:txBody>
      </p:sp>
    </p:spTree>
    <p:extLst>
      <p:ext uri="{BB962C8B-B14F-4D97-AF65-F5344CB8AC3E}">
        <p14:creationId xmlns:p14="http://schemas.microsoft.com/office/powerpoint/2010/main" val="2550597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Средства разработки</a:t>
            </a:r>
            <a:endParaRPr lang="en-US" dirty="0"/>
          </a:p>
        </p:txBody>
      </p:sp>
      <p:sp>
        <p:nvSpPr>
          <p:cNvPr id="3" name="Content Placeholder 2"/>
          <p:cNvSpPr>
            <a:spLocks noGrp="1"/>
          </p:cNvSpPr>
          <p:nvPr>
            <p:ph idx="1"/>
          </p:nvPr>
        </p:nvSpPr>
        <p:spPr/>
        <p:txBody>
          <a:bodyPr/>
          <a:lstStyle/>
          <a:p>
            <a:r>
              <a:rPr lang="en-US" dirty="0" smtClean="0"/>
              <a:t>Team Foundation Service Online (Visual Studio Online)</a:t>
            </a:r>
          </a:p>
          <a:p>
            <a:pPr lvl="1"/>
            <a:r>
              <a:rPr lang="ru-RU" dirty="0" smtClean="0"/>
              <a:t>Бесплатное использование командами до 5 разработчиков</a:t>
            </a:r>
            <a:endParaRPr lang="en-US" dirty="0"/>
          </a:p>
        </p:txBody>
      </p:sp>
      <p:pic>
        <p:nvPicPr>
          <p:cNvPr id="4" name="Picture 3"/>
          <p:cNvPicPr>
            <a:picLocks noChangeAspect="1"/>
          </p:cNvPicPr>
          <p:nvPr/>
        </p:nvPicPr>
        <p:blipFill>
          <a:blip r:embed="rId2"/>
          <a:stretch>
            <a:fillRect/>
          </a:stretch>
        </p:blipFill>
        <p:spPr>
          <a:xfrm>
            <a:off x="1666875" y="2645568"/>
            <a:ext cx="7372350" cy="3993356"/>
          </a:xfrm>
          <a:prstGeom prst="rect">
            <a:avLst/>
          </a:prstGeom>
        </p:spPr>
      </p:pic>
    </p:spTree>
    <p:extLst>
      <p:ext uri="{BB962C8B-B14F-4D97-AF65-F5344CB8AC3E}">
        <p14:creationId xmlns:p14="http://schemas.microsoft.com/office/powerpoint/2010/main" val="3471123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Средства разработки</a:t>
            </a:r>
            <a:endParaRPr lang="en-US" dirty="0"/>
          </a:p>
        </p:txBody>
      </p:sp>
      <p:sp>
        <p:nvSpPr>
          <p:cNvPr id="3" name="Content Placeholder 2"/>
          <p:cNvSpPr>
            <a:spLocks noGrp="1"/>
          </p:cNvSpPr>
          <p:nvPr>
            <p:ph idx="1"/>
          </p:nvPr>
        </p:nvSpPr>
        <p:spPr/>
        <p:txBody>
          <a:bodyPr/>
          <a:lstStyle/>
          <a:p>
            <a:r>
              <a:rPr lang="en-US" dirty="0" smtClean="0"/>
              <a:t>Visual Studio Express 2013 for Windows</a:t>
            </a:r>
          </a:p>
        </p:txBody>
      </p:sp>
      <p:pic>
        <p:nvPicPr>
          <p:cNvPr id="4" name="Picture 3"/>
          <p:cNvPicPr>
            <a:picLocks noChangeAspect="1"/>
          </p:cNvPicPr>
          <p:nvPr/>
        </p:nvPicPr>
        <p:blipFill>
          <a:blip r:embed="rId2"/>
          <a:stretch>
            <a:fillRect/>
          </a:stretch>
        </p:blipFill>
        <p:spPr>
          <a:xfrm>
            <a:off x="1228725" y="2334023"/>
            <a:ext cx="7762874" cy="4204890"/>
          </a:xfrm>
          <a:prstGeom prst="rect">
            <a:avLst/>
          </a:prstGeom>
        </p:spPr>
      </p:pic>
    </p:spTree>
    <p:extLst>
      <p:ext uri="{BB962C8B-B14F-4D97-AF65-F5344CB8AC3E}">
        <p14:creationId xmlns:p14="http://schemas.microsoft.com/office/powerpoint/2010/main" val="3721517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Не забываем о </a:t>
            </a:r>
            <a:r>
              <a:rPr lang="en-US" dirty="0" err="1" smtClean="0"/>
              <a:t>BizSpark</a:t>
            </a:r>
            <a:endParaRPr lang="en-US" dirty="0"/>
          </a:p>
        </p:txBody>
      </p:sp>
      <p:sp>
        <p:nvSpPr>
          <p:cNvPr id="3" name="Content Placeholder 2"/>
          <p:cNvSpPr>
            <a:spLocks noGrp="1"/>
          </p:cNvSpPr>
          <p:nvPr>
            <p:ph idx="1"/>
          </p:nvPr>
        </p:nvSpPr>
        <p:spPr/>
        <p:txBody>
          <a:bodyPr/>
          <a:lstStyle/>
          <a:p>
            <a:r>
              <a:rPr lang="ru-RU" dirty="0" smtClean="0"/>
              <a:t>Программа для компаний и индивидуальных разработчиков, которые занимаются </a:t>
            </a:r>
            <a:r>
              <a:rPr lang="ru-RU" dirty="0" err="1" smtClean="0"/>
              <a:t>стартапами</a:t>
            </a:r>
            <a:endParaRPr lang="ru-RU" dirty="0" smtClean="0"/>
          </a:p>
          <a:p>
            <a:r>
              <a:rPr lang="ru-RU" dirty="0" smtClean="0"/>
              <a:t>Доступ на три года ко всему ПО Майкрософт на бесплатной основе</a:t>
            </a:r>
          </a:p>
          <a:p>
            <a:r>
              <a:rPr lang="ru-RU" dirty="0" smtClean="0"/>
              <a:t>Бесплатная регистрация в магазине </a:t>
            </a:r>
            <a:r>
              <a:rPr lang="en-US" dirty="0" smtClean="0"/>
              <a:t>Windows</a:t>
            </a:r>
          </a:p>
          <a:p>
            <a:r>
              <a:rPr lang="en-US" dirty="0"/>
              <a:t>$</a:t>
            </a:r>
            <a:r>
              <a:rPr lang="en-US" dirty="0" smtClean="0"/>
              <a:t>150</a:t>
            </a:r>
            <a:r>
              <a:rPr lang="ru-RU" dirty="0" smtClean="0"/>
              <a:t> в месяц на использование </a:t>
            </a:r>
            <a:r>
              <a:rPr lang="en-US" dirty="0" smtClean="0"/>
              <a:t>Azure</a:t>
            </a:r>
            <a:endParaRPr lang="ru-RU" dirty="0" smtClean="0"/>
          </a:p>
          <a:p>
            <a:r>
              <a:rPr lang="en-US" dirty="0" smtClean="0"/>
              <a:t>http://www.Microsoft.com/bizspark</a:t>
            </a:r>
            <a:endParaRPr lang="en-US" dirty="0"/>
          </a:p>
        </p:txBody>
      </p:sp>
    </p:spTree>
    <p:extLst>
      <p:ext uri="{BB962C8B-B14F-4D97-AF65-F5344CB8AC3E}">
        <p14:creationId xmlns:p14="http://schemas.microsoft.com/office/powerpoint/2010/main" val="34432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Что же такое </a:t>
            </a:r>
            <a:r>
              <a:rPr lang="en-US" dirty="0" err="1" smtClean="0"/>
              <a:t>WinJS</a:t>
            </a:r>
            <a:endParaRPr lang="en-US" dirty="0"/>
          </a:p>
        </p:txBody>
      </p:sp>
      <p:sp>
        <p:nvSpPr>
          <p:cNvPr id="3" name="Content Placeholder 2"/>
          <p:cNvSpPr>
            <a:spLocks noGrp="1"/>
          </p:cNvSpPr>
          <p:nvPr>
            <p:ph idx="1"/>
          </p:nvPr>
        </p:nvSpPr>
        <p:spPr/>
        <p:txBody>
          <a:bodyPr/>
          <a:lstStyle/>
          <a:p>
            <a:r>
              <a:rPr lang="ru-RU" dirty="0" smtClean="0"/>
              <a:t>Верим ли мы в универсальный интерфейс?</a:t>
            </a:r>
          </a:p>
          <a:p>
            <a:r>
              <a:rPr lang="ru-RU" dirty="0" smtClean="0"/>
              <a:t>Проблемы «чистого» </a:t>
            </a:r>
            <a:r>
              <a:rPr lang="en-US" dirty="0" smtClean="0"/>
              <a:t>JavaScript </a:t>
            </a:r>
            <a:r>
              <a:rPr lang="ru-RU" dirty="0" smtClean="0"/>
              <a:t>и </a:t>
            </a:r>
            <a:r>
              <a:rPr lang="en-US" dirty="0" smtClean="0"/>
              <a:t>HTML 5</a:t>
            </a:r>
          </a:p>
          <a:p>
            <a:pPr lvl="1"/>
            <a:r>
              <a:rPr lang="ru-RU" dirty="0" smtClean="0"/>
              <a:t>Интерфейсы не всегда соответствуют рекомендациям </a:t>
            </a:r>
            <a:r>
              <a:rPr lang="en-US" dirty="0" smtClean="0"/>
              <a:t>Windows</a:t>
            </a:r>
          </a:p>
          <a:p>
            <a:pPr lvl="1"/>
            <a:r>
              <a:rPr lang="ru-RU" dirty="0" smtClean="0"/>
              <a:t>Проблемы взаимодействия с операционной системой</a:t>
            </a:r>
          </a:p>
          <a:p>
            <a:pPr lvl="1"/>
            <a:r>
              <a:rPr lang="ru-RU" dirty="0" smtClean="0"/>
              <a:t>Ограниченность набора элементов управления</a:t>
            </a:r>
          </a:p>
          <a:p>
            <a:r>
              <a:rPr lang="en-US" dirty="0" err="1" smtClean="0"/>
              <a:t>WinJS</a:t>
            </a:r>
            <a:r>
              <a:rPr lang="en-US" dirty="0" smtClean="0"/>
              <a:t> </a:t>
            </a:r>
            <a:r>
              <a:rPr lang="ru-RU" dirty="0" smtClean="0"/>
              <a:t>позволяет решить описанные выше проблемы</a:t>
            </a:r>
          </a:p>
          <a:p>
            <a:pPr lvl="1"/>
            <a:r>
              <a:rPr lang="ru-RU" dirty="0" smtClean="0"/>
              <a:t>Является прослойкой между </a:t>
            </a:r>
            <a:r>
              <a:rPr lang="en-US" dirty="0" smtClean="0"/>
              <a:t>JavaScript </a:t>
            </a:r>
            <a:r>
              <a:rPr lang="ru-RU" dirty="0" smtClean="0"/>
              <a:t>и </a:t>
            </a:r>
            <a:r>
              <a:rPr lang="en-US" dirty="0" smtClean="0"/>
              <a:t>Windows Runtime</a:t>
            </a:r>
          </a:p>
          <a:p>
            <a:pPr lvl="1"/>
            <a:r>
              <a:rPr lang="ru-RU" dirty="0" smtClean="0"/>
              <a:t>Описывает элементы управления и классы </a:t>
            </a:r>
            <a:r>
              <a:rPr lang="en-US" dirty="0" err="1" smtClean="0"/>
              <a:t>WinRT</a:t>
            </a:r>
            <a:r>
              <a:rPr lang="en-US" dirty="0" smtClean="0"/>
              <a:t> </a:t>
            </a:r>
            <a:r>
              <a:rPr lang="ru-RU" dirty="0" smtClean="0"/>
              <a:t>в удобном для </a:t>
            </a:r>
            <a:r>
              <a:rPr lang="en-US" dirty="0" smtClean="0"/>
              <a:t>JavaScript </a:t>
            </a:r>
            <a:r>
              <a:rPr lang="ru-RU" dirty="0" smtClean="0"/>
              <a:t>разработчика виде</a:t>
            </a:r>
            <a:endParaRPr lang="en-US" dirty="0"/>
          </a:p>
        </p:txBody>
      </p:sp>
    </p:spTree>
    <p:extLst>
      <p:ext uri="{BB962C8B-B14F-4D97-AF65-F5344CB8AC3E}">
        <p14:creationId xmlns:p14="http://schemas.microsoft.com/office/powerpoint/2010/main" val="2036892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6"/>
            <a:ext cx="10515600" cy="685584"/>
          </a:xfrm>
        </p:spPr>
        <p:txBody>
          <a:bodyPr>
            <a:normAutofit fontScale="90000"/>
          </a:bodyPr>
          <a:lstStyle/>
          <a:p>
            <a:r>
              <a:rPr lang="en-US" dirty="0" smtClean="0"/>
              <a:t>WinJS Toolkits</a:t>
            </a:r>
            <a:endParaRPr lang="en-US" dirty="0"/>
          </a:p>
        </p:txBody>
      </p:sp>
      <p:pic>
        <p:nvPicPr>
          <p:cNvPr id="6" name="Picture 5"/>
          <p:cNvPicPr>
            <a:picLocks noChangeAspect="1"/>
          </p:cNvPicPr>
          <p:nvPr/>
        </p:nvPicPr>
        <p:blipFill>
          <a:blip r:embed="rId3"/>
          <a:stretch>
            <a:fillRect/>
          </a:stretch>
        </p:blipFill>
        <p:spPr>
          <a:xfrm>
            <a:off x="1090962" y="1050709"/>
            <a:ext cx="10856015" cy="5515660"/>
          </a:xfrm>
          <a:prstGeom prst="rect">
            <a:avLst/>
          </a:prstGeom>
        </p:spPr>
      </p:pic>
    </p:spTree>
    <p:extLst>
      <p:ext uri="{BB962C8B-B14F-4D97-AF65-F5344CB8AC3E}">
        <p14:creationId xmlns:p14="http://schemas.microsoft.com/office/powerpoint/2010/main" val="3347735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flipH="1">
            <a:off x="9690461" y="1412044"/>
            <a:ext cx="2008194" cy="522914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solidFill>
                  <a:srgbClr val="404040"/>
                </a:solidFill>
                <a:ea typeface="Segoe UI" pitchFamily="34" charset="0"/>
                <a:cs typeface="Segoe UI" pitchFamily="34" charset="0"/>
              </a:rPr>
              <a:t>Phone</a:t>
            </a:r>
          </a:p>
          <a:p>
            <a:pPr algn="ctr" defTabSz="914102" fontAlgn="base">
              <a:lnSpc>
                <a:spcPct val="90000"/>
              </a:lnSpc>
              <a:spcBef>
                <a:spcPct val="0"/>
              </a:spcBef>
              <a:spcAft>
                <a:spcPct val="0"/>
              </a:spcAft>
            </a:pPr>
            <a:r>
              <a:rPr lang="en-US" sz="2353" b="1" dirty="0" err="1">
                <a:solidFill>
                  <a:srgbClr val="404040"/>
                </a:solidFill>
                <a:ea typeface="Segoe UI" pitchFamily="34" charset="0"/>
                <a:cs typeface="Segoe UI" pitchFamily="34" charset="0"/>
              </a:rPr>
              <a:t>WinJS</a:t>
            </a:r>
            <a:r>
              <a:rPr lang="en-US" sz="2353" b="1" dirty="0">
                <a:solidFill>
                  <a:srgbClr val="404040"/>
                </a:solidFill>
                <a:ea typeface="Segoe UI" pitchFamily="34" charset="0"/>
                <a:cs typeface="Segoe UI" pitchFamily="34" charset="0"/>
              </a:rPr>
              <a:t> 2.1</a:t>
            </a:r>
          </a:p>
        </p:txBody>
      </p:sp>
      <p:sp>
        <p:nvSpPr>
          <p:cNvPr id="3" name="Rectangle 2"/>
          <p:cNvSpPr/>
          <p:nvPr/>
        </p:nvSpPr>
        <p:spPr bwMode="auto">
          <a:xfrm>
            <a:off x="269241" y="1412044"/>
            <a:ext cx="9263971" cy="5229145"/>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err="1">
                <a:solidFill>
                  <a:srgbClr val="404040"/>
                </a:solidFill>
                <a:ea typeface="Segoe UI" pitchFamily="34" charset="0"/>
                <a:cs typeface="Segoe UI" pitchFamily="34" charset="0"/>
              </a:rPr>
              <a:t>WinJS</a:t>
            </a:r>
            <a:r>
              <a:rPr lang="en-US" sz="2353" b="1" dirty="0">
                <a:solidFill>
                  <a:srgbClr val="404040"/>
                </a:solidFill>
                <a:ea typeface="Segoe UI" pitchFamily="34" charset="0"/>
                <a:cs typeface="Segoe UI" pitchFamily="34" charset="0"/>
              </a:rPr>
              <a:t> 2.0</a:t>
            </a:r>
          </a:p>
        </p:txBody>
      </p:sp>
      <p:sp>
        <p:nvSpPr>
          <p:cNvPr id="5" name="Title 4"/>
          <p:cNvSpPr>
            <a:spLocks noGrp="1"/>
          </p:cNvSpPr>
          <p:nvPr>
            <p:ph type="title"/>
          </p:nvPr>
        </p:nvSpPr>
        <p:spPr/>
        <p:txBody>
          <a:bodyPr/>
          <a:lstStyle/>
          <a:p>
            <a:r>
              <a:rPr lang="en-US" dirty="0" err="1" smtClean="0"/>
              <a:t>WinJS</a:t>
            </a:r>
            <a:r>
              <a:rPr lang="en-US" dirty="0" smtClean="0"/>
              <a:t> </a:t>
            </a:r>
            <a:r>
              <a:rPr lang="ru-RU" dirty="0" smtClean="0"/>
              <a:t>сегодня</a:t>
            </a:r>
            <a:endParaRPr lang="en-US" dirty="0"/>
          </a:p>
        </p:txBody>
      </p:sp>
      <p:grpSp>
        <p:nvGrpSpPr>
          <p:cNvPr id="21" name="Group 20"/>
          <p:cNvGrpSpPr/>
          <p:nvPr/>
        </p:nvGrpSpPr>
        <p:grpSpPr>
          <a:xfrm>
            <a:off x="6482531" y="4511644"/>
            <a:ext cx="2225036" cy="1382524"/>
            <a:chOff x="802247" y="4623640"/>
            <a:chExt cx="1916789" cy="1190994"/>
          </a:xfrm>
        </p:grpSpPr>
        <p:sp>
          <p:nvSpPr>
            <p:cNvPr id="27" name="Rectangle 26"/>
            <p:cNvSpPr/>
            <p:nvPr/>
          </p:nvSpPr>
          <p:spPr bwMode="auto">
            <a:xfrm>
              <a:off x="884020" y="4762853"/>
              <a:ext cx="1752600" cy="94420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gradFill>
                    <a:gsLst>
                      <a:gs pos="0">
                        <a:srgbClr val="FFFFFF"/>
                      </a:gs>
                      <a:gs pos="100000">
                        <a:srgbClr val="FFFFFF"/>
                      </a:gs>
                    </a:gsLst>
                    <a:lin ang="5400000" scaled="0"/>
                  </a:gradFill>
                  <a:ea typeface="Segoe UI" pitchFamily="34" charset="0"/>
                  <a:cs typeface="Segoe UI" pitchFamily="34" charset="0"/>
                </a:rPr>
                <a:t>WinJS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24"/>
            <p:cNvSpPr>
              <a:spLocks noEditPoints="1"/>
            </p:cNvSpPr>
            <p:nvPr/>
          </p:nvSpPr>
          <p:spPr bwMode="auto">
            <a:xfrm>
              <a:off x="802247" y="4623640"/>
              <a:ext cx="1916789" cy="1190994"/>
            </a:xfrm>
            <a:custGeom>
              <a:avLst/>
              <a:gdLst>
                <a:gd name="T0" fmla="*/ 3381 w 3430"/>
                <a:gd name="T1" fmla="*/ 0 h 2130"/>
                <a:gd name="T2" fmla="*/ 49 w 3430"/>
                <a:gd name="T3" fmla="*/ 0 h 2130"/>
                <a:gd name="T4" fmla="*/ 0 w 3430"/>
                <a:gd name="T5" fmla="*/ 49 h 2130"/>
                <a:gd name="T6" fmla="*/ 0 w 3430"/>
                <a:gd name="T7" fmla="*/ 2081 h 2130"/>
                <a:gd name="T8" fmla="*/ 49 w 3430"/>
                <a:gd name="T9" fmla="*/ 2130 h 2130"/>
                <a:gd name="T10" fmla="*/ 3381 w 3430"/>
                <a:gd name="T11" fmla="*/ 2130 h 2130"/>
                <a:gd name="T12" fmla="*/ 3430 w 3430"/>
                <a:gd name="T13" fmla="*/ 2081 h 2130"/>
                <a:gd name="T14" fmla="*/ 3430 w 3430"/>
                <a:gd name="T15" fmla="*/ 49 h 2130"/>
                <a:gd name="T16" fmla="*/ 3381 w 3430"/>
                <a:gd name="T17" fmla="*/ 0 h 2130"/>
                <a:gd name="T18" fmla="*/ 1706 w 3430"/>
                <a:gd name="T19" fmla="*/ 2064 h 2130"/>
                <a:gd name="T20" fmla="*/ 1635 w 3430"/>
                <a:gd name="T21" fmla="*/ 2054 h 2130"/>
                <a:gd name="T22" fmla="*/ 1635 w 3430"/>
                <a:gd name="T23" fmla="*/ 1994 h 2130"/>
                <a:gd name="T24" fmla="*/ 1706 w 3430"/>
                <a:gd name="T25" fmla="*/ 1995 h 2130"/>
                <a:gd name="T26" fmla="*/ 1706 w 3430"/>
                <a:gd name="T27" fmla="*/ 2064 h 2130"/>
                <a:gd name="T28" fmla="*/ 1635 w 3430"/>
                <a:gd name="T29" fmla="*/ 1987 h 2130"/>
                <a:gd name="T30" fmla="*/ 1635 w 3430"/>
                <a:gd name="T31" fmla="*/ 1928 h 2130"/>
                <a:gd name="T32" fmla="*/ 1706 w 3430"/>
                <a:gd name="T33" fmla="*/ 1917 h 2130"/>
                <a:gd name="T34" fmla="*/ 1706 w 3430"/>
                <a:gd name="T35" fmla="*/ 1987 h 2130"/>
                <a:gd name="T36" fmla="*/ 1635 w 3430"/>
                <a:gd name="T37" fmla="*/ 1987 h 2130"/>
                <a:gd name="T38" fmla="*/ 1810 w 3430"/>
                <a:gd name="T39" fmla="*/ 2079 h 2130"/>
                <a:gd name="T40" fmla="*/ 1715 w 3430"/>
                <a:gd name="T41" fmla="*/ 2065 h 2130"/>
                <a:gd name="T42" fmla="*/ 1715 w 3430"/>
                <a:gd name="T43" fmla="*/ 1995 h 2130"/>
                <a:gd name="T44" fmla="*/ 1810 w 3430"/>
                <a:gd name="T45" fmla="*/ 1995 h 2130"/>
                <a:gd name="T46" fmla="*/ 1810 w 3430"/>
                <a:gd name="T47" fmla="*/ 2079 h 2130"/>
                <a:gd name="T48" fmla="*/ 1715 w 3430"/>
                <a:gd name="T49" fmla="*/ 1916 h 2130"/>
                <a:gd name="T50" fmla="*/ 1810 w 3430"/>
                <a:gd name="T51" fmla="*/ 1902 h 2130"/>
                <a:gd name="T52" fmla="*/ 1810 w 3430"/>
                <a:gd name="T53" fmla="*/ 1986 h 2130"/>
                <a:gd name="T54" fmla="*/ 1715 w 3430"/>
                <a:gd name="T55" fmla="*/ 1987 h 2130"/>
                <a:gd name="T56" fmla="*/ 1715 w 3430"/>
                <a:gd name="T57" fmla="*/ 1916 h 2130"/>
                <a:gd name="T58" fmla="*/ 3165 w 3430"/>
                <a:gd name="T59" fmla="*/ 1815 h 2130"/>
                <a:gd name="T60" fmla="*/ 3123 w 3430"/>
                <a:gd name="T61" fmla="*/ 1856 h 2130"/>
                <a:gd name="T62" fmla="*/ 307 w 3430"/>
                <a:gd name="T63" fmla="*/ 1856 h 2130"/>
                <a:gd name="T64" fmla="*/ 265 w 3430"/>
                <a:gd name="T65" fmla="*/ 1815 h 2130"/>
                <a:gd name="T66" fmla="*/ 265 w 3430"/>
                <a:gd name="T67" fmla="*/ 297 h 2130"/>
                <a:gd name="T68" fmla="*/ 307 w 3430"/>
                <a:gd name="T69" fmla="*/ 256 h 2130"/>
                <a:gd name="T70" fmla="*/ 3123 w 3430"/>
                <a:gd name="T71" fmla="*/ 256 h 2130"/>
                <a:gd name="T72" fmla="*/ 3165 w 3430"/>
                <a:gd name="T73" fmla="*/ 297 h 2130"/>
                <a:gd name="T74" fmla="*/ 3165 w 3430"/>
                <a:gd name="T75" fmla="*/ 1815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30" h="2130">
                  <a:moveTo>
                    <a:pt x="3381" y="0"/>
                  </a:moveTo>
                  <a:cubicBezTo>
                    <a:pt x="49" y="0"/>
                    <a:pt x="49" y="0"/>
                    <a:pt x="49" y="0"/>
                  </a:cubicBezTo>
                  <a:cubicBezTo>
                    <a:pt x="22" y="0"/>
                    <a:pt x="0" y="22"/>
                    <a:pt x="0" y="49"/>
                  </a:cubicBezTo>
                  <a:cubicBezTo>
                    <a:pt x="0" y="2081"/>
                    <a:pt x="0" y="2081"/>
                    <a:pt x="0" y="2081"/>
                  </a:cubicBezTo>
                  <a:cubicBezTo>
                    <a:pt x="0" y="2108"/>
                    <a:pt x="22" y="2130"/>
                    <a:pt x="49" y="2130"/>
                  </a:cubicBezTo>
                  <a:cubicBezTo>
                    <a:pt x="3381" y="2130"/>
                    <a:pt x="3381" y="2130"/>
                    <a:pt x="3381" y="2130"/>
                  </a:cubicBezTo>
                  <a:cubicBezTo>
                    <a:pt x="3408" y="2130"/>
                    <a:pt x="3430" y="2108"/>
                    <a:pt x="3430" y="2081"/>
                  </a:cubicBezTo>
                  <a:cubicBezTo>
                    <a:pt x="3430" y="49"/>
                    <a:pt x="3430" y="49"/>
                    <a:pt x="3430" y="49"/>
                  </a:cubicBezTo>
                  <a:cubicBezTo>
                    <a:pt x="3430" y="22"/>
                    <a:pt x="3408" y="0"/>
                    <a:pt x="3381" y="0"/>
                  </a:cubicBezTo>
                  <a:close/>
                  <a:moveTo>
                    <a:pt x="1706" y="2064"/>
                  </a:moveTo>
                  <a:cubicBezTo>
                    <a:pt x="1682" y="2061"/>
                    <a:pt x="1658" y="2057"/>
                    <a:pt x="1635" y="2054"/>
                  </a:cubicBezTo>
                  <a:cubicBezTo>
                    <a:pt x="1635" y="2034"/>
                    <a:pt x="1635" y="2014"/>
                    <a:pt x="1635" y="1994"/>
                  </a:cubicBezTo>
                  <a:cubicBezTo>
                    <a:pt x="1658" y="1995"/>
                    <a:pt x="1682" y="1995"/>
                    <a:pt x="1706" y="1995"/>
                  </a:cubicBezTo>
                  <a:cubicBezTo>
                    <a:pt x="1706" y="1995"/>
                    <a:pt x="1707" y="2063"/>
                    <a:pt x="1706" y="2064"/>
                  </a:cubicBezTo>
                  <a:close/>
                  <a:moveTo>
                    <a:pt x="1635" y="1987"/>
                  </a:moveTo>
                  <a:cubicBezTo>
                    <a:pt x="1635" y="1967"/>
                    <a:pt x="1635" y="1948"/>
                    <a:pt x="1635" y="1928"/>
                  </a:cubicBezTo>
                  <a:cubicBezTo>
                    <a:pt x="1658" y="1924"/>
                    <a:pt x="1682" y="1921"/>
                    <a:pt x="1706" y="1917"/>
                  </a:cubicBezTo>
                  <a:cubicBezTo>
                    <a:pt x="1706" y="1940"/>
                    <a:pt x="1706" y="1963"/>
                    <a:pt x="1706" y="1987"/>
                  </a:cubicBezTo>
                  <a:cubicBezTo>
                    <a:pt x="1682" y="1987"/>
                    <a:pt x="1659" y="1987"/>
                    <a:pt x="1635" y="1987"/>
                  </a:cubicBezTo>
                  <a:close/>
                  <a:moveTo>
                    <a:pt x="1810" y="2079"/>
                  </a:moveTo>
                  <a:cubicBezTo>
                    <a:pt x="1779" y="2074"/>
                    <a:pt x="1747" y="2070"/>
                    <a:pt x="1715" y="2065"/>
                  </a:cubicBezTo>
                  <a:cubicBezTo>
                    <a:pt x="1715" y="2042"/>
                    <a:pt x="1715" y="2018"/>
                    <a:pt x="1715" y="1995"/>
                  </a:cubicBezTo>
                  <a:cubicBezTo>
                    <a:pt x="1747" y="1995"/>
                    <a:pt x="1779" y="1995"/>
                    <a:pt x="1810" y="1995"/>
                  </a:cubicBezTo>
                  <a:cubicBezTo>
                    <a:pt x="1810" y="2023"/>
                    <a:pt x="1810" y="2051"/>
                    <a:pt x="1810" y="2079"/>
                  </a:cubicBezTo>
                  <a:close/>
                  <a:moveTo>
                    <a:pt x="1715" y="1916"/>
                  </a:moveTo>
                  <a:cubicBezTo>
                    <a:pt x="1747" y="1911"/>
                    <a:pt x="1779" y="1907"/>
                    <a:pt x="1810" y="1902"/>
                  </a:cubicBezTo>
                  <a:cubicBezTo>
                    <a:pt x="1810" y="1930"/>
                    <a:pt x="1810" y="1958"/>
                    <a:pt x="1810" y="1986"/>
                  </a:cubicBezTo>
                  <a:cubicBezTo>
                    <a:pt x="1779" y="1986"/>
                    <a:pt x="1747" y="1986"/>
                    <a:pt x="1715" y="1987"/>
                  </a:cubicBezTo>
                  <a:cubicBezTo>
                    <a:pt x="1715" y="1986"/>
                    <a:pt x="1715" y="1917"/>
                    <a:pt x="1715" y="1916"/>
                  </a:cubicBezTo>
                  <a:close/>
                  <a:moveTo>
                    <a:pt x="3165" y="1815"/>
                  </a:moveTo>
                  <a:cubicBezTo>
                    <a:pt x="3165" y="1838"/>
                    <a:pt x="3146" y="1856"/>
                    <a:pt x="3123" y="1856"/>
                  </a:cubicBezTo>
                  <a:cubicBezTo>
                    <a:pt x="307" y="1856"/>
                    <a:pt x="307" y="1856"/>
                    <a:pt x="307" y="1856"/>
                  </a:cubicBezTo>
                  <a:cubicBezTo>
                    <a:pt x="284" y="1856"/>
                    <a:pt x="265" y="1838"/>
                    <a:pt x="265" y="1815"/>
                  </a:cubicBezTo>
                  <a:cubicBezTo>
                    <a:pt x="265" y="297"/>
                    <a:pt x="265" y="297"/>
                    <a:pt x="265" y="297"/>
                  </a:cubicBezTo>
                  <a:cubicBezTo>
                    <a:pt x="265" y="274"/>
                    <a:pt x="284" y="256"/>
                    <a:pt x="307" y="256"/>
                  </a:cubicBezTo>
                  <a:cubicBezTo>
                    <a:pt x="3123" y="256"/>
                    <a:pt x="3123" y="256"/>
                    <a:pt x="3123" y="256"/>
                  </a:cubicBezTo>
                  <a:cubicBezTo>
                    <a:pt x="3146" y="256"/>
                    <a:pt x="3165" y="274"/>
                    <a:pt x="3165" y="297"/>
                  </a:cubicBezTo>
                  <a:lnTo>
                    <a:pt x="3165" y="1815"/>
                  </a:ln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nvGrpSpPr>
          <p:cNvPr id="54" name="Group 53"/>
          <p:cNvGrpSpPr/>
          <p:nvPr/>
        </p:nvGrpSpPr>
        <p:grpSpPr>
          <a:xfrm>
            <a:off x="388142" y="1891082"/>
            <a:ext cx="5222776" cy="4003086"/>
            <a:chOff x="942120" y="2655046"/>
            <a:chExt cx="4379596" cy="3356816"/>
          </a:xfrm>
        </p:grpSpPr>
        <p:pic>
          <p:nvPicPr>
            <p:cNvPr id="14" name="Desktop blank"/>
            <p:cNvPicPr>
              <a:picLocks noChangeAspect="1"/>
            </p:cNvPicPr>
            <p:nvPr/>
          </p:nvPicPr>
          <p:blipFill rotWithShape="1">
            <a:blip r:embed="rId3" cstate="print">
              <a:extLst>
                <a:ext uri="{28A0092B-C50C-407E-A947-70E740481C1C}">
                  <a14:useLocalDpi xmlns:a14="http://schemas.microsoft.com/office/drawing/2010/main" val="0"/>
                </a:ext>
              </a:extLst>
            </a:blip>
            <a:srcRect t="76397"/>
            <a:stretch/>
          </p:blipFill>
          <p:spPr>
            <a:xfrm>
              <a:off x="1274690" y="5366168"/>
              <a:ext cx="3714456" cy="645694"/>
            </a:xfrm>
            <a:prstGeom prst="rect">
              <a:avLst/>
            </a:prstGeom>
          </p:spPr>
        </p:pic>
        <p:pic>
          <p:nvPicPr>
            <p:cNvPr id="15" name="Mous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2741" y="5783262"/>
              <a:ext cx="259096" cy="97645"/>
            </a:xfrm>
            <a:prstGeom prst="rect">
              <a:avLst/>
            </a:prstGeom>
          </p:spPr>
        </p:pic>
        <p:grpSp>
          <p:nvGrpSpPr>
            <p:cNvPr id="22" name="Group 21"/>
            <p:cNvGrpSpPr/>
            <p:nvPr/>
          </p:nvGrpSpPr>
          <p:grpSpPr>
            <a:xfrm>
              <a:off x="942120" y="2655046"/>
              <a:ext cx="4379596" cy="2721254"/>
              <a:chOff x="345470" y="1982014"/>
              <a:chExt cx="2883796" cy="1791842"/>
            </a:xfrm>
          </p:grpSpPr>
          <p:sp>
            <p:nvSpPr>
              <p:cNvPr id="9" name="Rectangle 8"/>
              <p:cNvSpPr/>
              <p:nvPr/>
            </p:nvSpPr>
            <p:spPr bwMode="auto">
              <a:xfrm>
                <a:off x="503237" y="2178808"/>
                <a:ext cx="2514600" cy="1394654"/>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gradFill>
                      <a:gsLst>
                        <a:gs pos="0">
                          <a:srgbClr val="FFFFFF"/>
                        </a:gs>
                        <a:gs pos="100000">
                          <a:srgbClr val="FFFFFF"/>
                        </a:gs>
                      </a:gsLst>
                      <a:lin ang="5400000" scaled="0"/>
                    </a:gradFill>
                    <a:ea typeface="Segoe UI" pitchFamily="34" charset="0"/>
                    <a:cs typeface="Segoe UI" pitchFamily="34" charset="0"/>
                  </a:rPr>
                  <a:t>WinJS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23"/>
              <p:cNvSpPr>
                <a:spLocks noEditPoints="1"/>
              </p:cNvSpPr>
              <p:nvPr/>
            </p:nvSpPr>
            <p:spPr bwMode="auto">
              <a:xfrm>
                <a:off x="345470" y="1982014"/>
                <a:ext cx="2883796" cy="1791842"/>
              </a:xfrm>
              <a:custGeom>
                <a:avLst/>
                <a:gdLst>
                  <a:gd name="T0" fmla="*/ 3381 w 3430"/>
                  <a:gd name="T1" fmla="*/ 0 h 2130"/>
                  <a:gd name="T2" fmla="*/ 49 w 3430"/>
                  <a:gd name="T3" fmla="*/ 0 h 2130"/>
                  <a:gd name="T4" fmla="*/ 0 w 3430"/>
                  <a:gd name="T5" fmla="*/ 49 h 2130"/>
                  <a:gd name="T6" fmla="*/ 0 w 3430"/>
                  <a:gd name="T7" fmla="*/ 2081 h 2130"/>
                  <a:gd name="T8" fmla="*/ 49 w 3430"/>
                  <a:gd name="T9" fmla="*/ 2130 h 2130"/>
                  <a:gd name="T10" fmla="*/ 3381 w 3430"/>
                  <a:gd name="T11" fmla="*/ 2130 h 2130"/>
                  <a:gd name="T12" fmla="*/ 3430 w 3430"/>
                  <a:gd name="T13" fmla="*/ 2081 h 2130"/>
                  <a:gd name="T14" fmla="*/ 3430 w 3430"/>
                  <a:gd name="T15" fmla="*/ 49 h 2130"/>
                  <a:gd name="T16" fmla="*/ 3381 w 3430"/>
                  <a:gd name="T17" fmla="*/ 0 h 2130"/>
                  <a:gd name="T18" fmla="*/ 1706 w 3430"/>
                  <a:gd name="T19" fmla="*/ 2064 h 2130"/>
                  <a:gd name="T20" fmla="*/ 1635 w 3430"/>
                  <a:gd name="T21" fmla="*/ 2054 h 2130"/>
                  <a:gd name="T22" fmla="*/ 1635 w 3430"/>
                  <a:gd name="T23" fmla="*/ 1994 h 2130"/>
                  <a:gd name="T24" fmla="*/ 1706 w 3430"/>
                  <a:gd name="T25" fmla="*/ 1995 h 2130"/>
                  <a:gd name="T26" fmla="*/ 1706 w 3430"/>
                  <a:gd name="T27" fmla="*/ 2064 h 2130"/>
                  <a:gd name="T28" fmla="*/ 1635 w 3430"/>
                  <a:gd name="T29" fmla="*/ 1987 h 2130"/>
                  <a:gd name="T30" fmla="*/ 1635 w 3430"/>
                  <a:gd name="T31" fmla="*/ 1928 h 2130"/>
                  <a:gd name="T32" fmla="*/ 1706 w 3430"/>
                  <a:gd name="T33" fmla="*/ 1917 h 2130"/>
                  <a:gd name="T34" fmla="*/ 1706 w 3430"/>
                  <a:gd name="T35" fmla="*/ 1987 h 2130"/>
                  <a:gd name="T36" fmla="*/ 1635 w 3430"/>
                  <a:gd name="T37" fmla="*/ 1987 h 2130"/>
                  <a:gd name="T38" fmla="*/ 1810 w 3430"/>
                  <a:gd name="T39" fmla="*/ 2079 h 2130"/>
                  <a:gd name="T40" fmla="*/ 1715 w 3430"/>
                  <a:gd name="T41" fmla="*/ 2065 h 2130"/>
                  <a:gd name="T42" fmla="*/ 1715 w 3430"/>
                  <a:gd name="T43" fmla="*/ 1995 h 2130"/>
                  <a:gd name="T44" fmla="*/ 1810 w 3430"/>
                  <a:gd name="T45" fmla="*/ 1995 h 2130"/>
                  <a:gd name="T46" fmla="*/ 1810 w 3430"/>
                  <a:gd name="T47" fmla="*/ 2079 h 2130"/>
                  <a:gd name="T48" fmla="*/ 1715 w 3430"/>
                  <a:gd name="T49" fmla="*/ 1916 h 2130"/>
                  <a:gd name="T50" fmla="*/ 1810 w 3430"/>
                  <a:gd name="T51" fmla="*/ 1902 h 2130"/>
                  <a:gd name="T52" fmla="*/ 1810 w 3430"/>
                  <a:gd name="T53" fmla="*/ 1986 h 2130"/>
                  <a:gd name="T54" fmla="*/ 1715 w 3430"/>
                  <a:gd name="T55" fmla="*/ 1987 h 2130"/>
                  <a:gd name="T56" fmla="*/ 1715 w 3430"/>
                  <a:gd name="T57" fmla="*/ 1916 h 2130"/>
                  <a:gd name="T58" fmla="*/ 3165 w 3430"/>
                  <a:gd name="T59" fmla="*/ 1815 h 2130"/>
                  <a:gd name="T60" fmla="*/ 3123 w 3430"/>
                  <a:gd name="T61" fmla="*/ 1856 h 2130"/>
                  <a:gd name="T62" fmla="*/ 307 w 3430"/>
                  <a:gd name="T63" fmla="*/ 1856 h 2130"/>
                  <a:gd name="T64" fmla="*/ 265 w 3430"/>
                  <a:gd name="T65" fmla="*/ 1815 h 2130"/>
                  <a:gd name="T66" fmla="*/ 265 w 3430"/>
                  <a:gd name="T67" fmla="*/ 297 h 2130"/>
                  <a:gd name="T68" fmla="*/ 307 w 3430"/>
                  <a:gd name="T69" fmla="*/ 256 h 2130"/>
                  <a:gd name="T70" fmla="*/ 3123 w 3430"/>
                  <a:gd name="T71" fmla="*/ 256 h 2130"/>
                  <a:gd name="T72" fmla="*/ 3165 w 3430"/>
                  <a:gd name="T73" fmla="*/ 297 h 2130"/>
                  <a:gd name="T74" fmla="*/ 3165 w 3430"/>
                  <a:gd name="T75" fmla="*/ 1815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30" h="2130">
                    <a:moveTo>
                      <a:pt x="3381" y="0"/>
                    </a:moveTo>
                    <a:cubicBezTo>
                      <a:pt x="49" y="0"/>
                      <a:pt x="49" y="0"/>
                      <a:pt x="49" y="0"/>
                    </a:cubicBezTo>
                    <a:cubicBezTo>
                      <a:pt x="22" y="0"/>
                      <a:pt x="0" y="22"/>
                      <a:pt x="0" y="49"/>
                    </a:cubicBezTo>
                    <a:cubicBezTo>
                      <a:pt x="0" y="2081"/>
                      <a:pt x="0" y="2081"/>
                      <a:pt x="0" y="2081"/>
                    </a:cubicBezTo>
                    <a:cubicBezTo>
                      <a:pt x="0" y="2108"/>
                      <a:pt x="22" y="2130"/>
                      <a:pt x="49" y="2130"/>
                    </a:cubicBezTo>
                    <a:cubicBezTo>
                      <a:pt x="3381" y="2130"/>
                      <a:pt x="3381" y="2130"/>
                      <a:pt x="3381" y="2130"/>
                    </a:cubicBezTo>
                    <a:cubicBezTo>
                      <a:pt x="3408" y="2130"/>
                      <a:pt x="3430" y="2108"/>
                      <a:pt x="3430" y="2081"/>
                    </a:cubicBezTo>
                    <a:cubicBezTo>
                      <a:pt x="3430" y="49"/>
                      <a:pt x="3430" y="49"/>
                      <a:pt x="3430" y="49"/>
                    </a:cubicBezTo>
                    <a:cubicBezTo>
                      <a:pt x="3430" y="22"/>
                      <a:pt x="3408" y="0"/>
                      <a:pt x="3381" y="0"/>
                    </a:cubicBezTo>
                    <a:close/>
                    <a:moveTo>
                      <a:pt x="1706" y="2064"/>
                    </a:moveTo>
                    <a:cubicBezTo>
                      <a:pt x="1682" y="2061"/>
                      <a:pt x="1658" y="2057"/>
                      <a:pt x="1635" y="2054"/>
                    </a:cubicBezTo>
                    <a:cubicBezTo>
                      <a:pt x="1635" y="2034"/>
                      <a:pt x="1635" y="2014"/>
                      <a:pt x="1635" y="1994"/>
                    </a:cubicBezTo>
                    <a:cubicBezTo>
                      <a:pt x="1658" y="1995"/>
                      <a:pt x="1682" y="1995"/>
                      <a:pt x="1706" y="1995"/>
                    </a:cubicBezTo>
                    <a:cubicBezTo>
                      <a:pt x="1706" y="1995"/>
                      <a:pt x="1707" y="2063"/>
                      <a:pt x="1706" y="2064"/>
                    </a:cubicBezTo>
                    <a:close/>
                    <a:moveTo>
                      <a:pt x="1635" y="1987"/>
                    </a:moveTo>
                    <a:cubicBezTo>
                      <a:pt x="1635" y="1967"/>
                      <a:pt x="1635" y="1948"/>
                      <a:pt x="1635" y="1928"/>
                    </a:cubicBezTo>
                    <a:cubicBezTo>
                      <a:pt x="1658" y="1924"/>
                      <a:pt x="1682" y="1921"/>
                      <a:pt x="1706" y="1917"/>
                    </a:cubicBezTo>
                    <a:cubicBezTo>
                      <a:pt x="1706" y="1940"/>
                      <a:pt x="1706" y="1963"/>
                      <a:pt x="1706" y="1987"/>
                    </a:cubicBezTo>
                    <a:cubicBezTo>
                      <a:pt x="1682" y="1987"/>
                      <a:pt x="1659" y="1987"/>
                      <a:pt x="1635" y="1987"/>
                    </a:cubicBezTo>
                    <a:close/>
                    <a:moveTo>
                      <a:pt x="1810" y="2079"/>
                    </a:moveTo>
                    <a:cubicBezTo>
                      <a:pt x="1779" y="2074"/>
                      <a:pt x="1747" y="2070"/>
                      <a:pt x="1715" y="2065"/>
                    </a:cubicBezTo>
                    <a:cubicBezTo>
                      <a:pt x="1715" y="2042"/>
                      <a:pt x="1715" y="2018"/>
                      <a:pt x="1715" y="1995"/>
                    </a:cubicBezTo>
                    <a:cubicBezTo>
                      <a:pt x="1747" y="1995"/>
                      <a:pt x="1779" y="1995"/>
                      <a:pt x="1810" y="1995"/>
                    </a:cubicBezTo>
                    <a:cubicBezTo>
                      <a:pt x="1810" y="2023"/>
                      <a:pt x="1810" y="2051"/>
                      <a:pt x="1810" y="2079"/>
                    </a:cubicBezTo>
                    <a:close/>
                    <a:moveTo>
                      <a:pt x="1715" y="1916"/>
                    </a:moveTo>
                    <a:cubicBezTo>
                      <a:pt x="1747" y="1911"/>
                      <a:pt x="1779" y="1907"/>
                      <a:pt x="1810" y="1902"/>
                    </a:cubicBezTo>
                    <a:cubicBezTo>
                      <a:pt x="1810" y="1930"/>
                      <a:pt x="1810" y="1958"/>
                      <a:pt x="1810" y="1986"/>
                    </a:cubicBezTo>
                    <a:cubicBezTo>
                      <a:pt x="1779" y="1986"/>
                      <a:pt x="1747" y="1986"/>
                      <a:pt x="1715" y="1987"/>
                    </a:cubicBezTo>
                    <a:cubicBezTo>
                      <a:pt x="1715" y="1986"/>
                      <a:pt x="1715" y="1917"/>
                      <a:pt x="1715" y="1916"/>
                    </a:cubicBezTo>
                    <a:close/>
                    <a:moveTo>
                      <a:pt x="3165" y="1815"/>
                    </a:moveTo>
                    <a:cubicBezTo>
                      <a:pt x="3165" y="1838"/>
                      <a:pt x="3146" y="1856"/>
                      <a:pt x="3123" y="1856"/>
                    </a:cubicBezTo>
                    <a:cubicBezTo>
                      <a:pt x="307" y="1856"/>
                      <a:pt x="307" y="1856"/>
                      <a:pt x="307" y="1856"/>
                    </a:cubicBezTo>
                    <a:cubicBezTo>
                      <a:pt x="284" y="1856"/>
                      <a:pt x="265" y="1838"/>
                      <a:pt x="265" y="1815"/>
                    </a:cubicBezTo>
                    <a:cubicBezTo>
                      <a:pt x="265" y="297"/>
                      <a:pt x="265" y="297"/>
                      <a:pt x="265" y="297"/>
                    </a:cubicBezTo>
                    <a:cubicBezTo>
                      <a:pt x="265" y="274"/>
                      <a:pt x="284" y="256"/>
                      <a:pt x="307" y="256"/>
                    </a:cubicBezTo>
                    <a:cubicBezTo>
                      <a:pt x="3123" y="256"/>
                      <a:pt x="3123" y="256"/>
                      <a:pt x="3123" y="256"/>
                    </a:cubicBezTo>
                    <a:cubicBezTo>
                      <a:pt x="3146" y="256"/>
                      <a:pt x="3165" y="274"/>
                      <a:pt x="3165" y="297"/>
                    </a:cubicBezTo>
                    <a:lnTo>
                      <a:pt x="3165" y="1815"/>
                    </a:ln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grpSp>
        <p:nvGrpSpPr>
          <p:cNvPr id="55" name="Group 54"/>
          <p:cNvGrpSpPr/>
          <p:nvPr/>
        </p:nvGrpSpPr>
        <p:grpSpPr>
          <a:xfrm>
            <a:off x="5881908" y="1891083"/>
            <a:ext cx="3426281" cy="2111490"/>
            <a:chOff x="4835273" y="4564062"/>
            <a:chExt cx="2525964" cy="1556658"/>
          </a:xfrm>
        </p:grpSpPr>
        <p:pic>
          <p:nvPicPr>
            <p:cNvPr id="58" name="Sliding keyboar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5273" y="5739720"/>
              <a:ext cx="2525964" cy="381000"/>
            </a:xfrm>
            <a:prstGeom prst="rect">
              <a:avLst/>
            </a:prstGeom>
          </p:spPr>
        </p:pic>
        <p:grpSp>
          <p:nvGrpSpPr>
            <p:cNvPr id="59" name="Group 58"/>
            <p:cNvGrpSpPr/>
            <p:nvPr/>
          </p:nvGrpSpPr>
          <p:grpSpPr>
            <a:xfrm>
              <a:off x="5105897" y="4564062"/>
              <a:ext cx="1979704" cy="1230086"/>
              <a:chOff x="802247" y="4623640"/>
              <a:chExt cx="1916789" cy="1190994"/>
            </a:xfrm>
          </p:grpSpPr>
          <p:sp>
            <p:nvSpPr>
              <p:cNvPr id="60" name="Rectangle 59"/>
              <p:cNvSpPr/>
              <p:nvPr/>
            </p:nvSpPr>
            <p:spPr bwMode="auto">
              <a:xfrm>
                <a:off x="884020" y="4762853"/>
                <a:ext cx="1752600" cy="94420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gradFill>
                      <a:gsLst>
                        <a:gs pos="0">
                          <a:srgbClr val="FFFFFF"/>
                        </a:gs>
                        <a:gs pos="100000">
                          <a:srgbClr val="FFFFFF"/>
                        </a:gs>
                      </a:gsLst>
                      <a:lin ang="5400000" scaled="0"/>
                    </a:gradFill>
                    <a:ea typeface="Segoe UI" pitchFamily="34" charset="0"/>
                    <a:cs typeface="Segoe UI" pitchFamily="34" charset="0"/>
                  </a:rPr>
                  <a:t>WinJS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60"/>
              <p:cNvSpPr>
                <a:spLocks noEditPoints="1"/>
              </p:cNvSpPr>
              <p:nvPr/>
            </p:nvSpPr>
            <p:spPr bwMode="auto">
              <a:xfrm>
                <a:off x="802247" y="4623640"/>
                <a:ext cx="1916789" cy="1190994"/>
              </a:xfrm>
              <a:custGeom>
                <a:avLst/>
                <a:gdLst>
                  <a:gd name="T0" fmla="*/ 3381 w 3430"/>
                  <a:gd name="T1" fmla="*/ 0 h 2130"/>
                  <a:gd name="T2" fmla="*/ 49 w 3430"/>
                  <a:gd name="T3" fmla="*/ 0 h 2130"/>
                  <a:gd name="T4" fmla="*/ 0 w 3430"/>
                  <a:gd name="T5" fmla="*/ 49 h 2130"/>
                  <a:gd name="T6" fmla="*/ 0 w 3430"/>
                  <a:gd name="T7" fmla="*/ 2081 h 2130"/>
                  <a:gd name="T8" fmla="*/ 49 w 3430"/>
                  <a:gd name="T9" fmla="*/ 2130 h 2130"/>
                  <a:gd name="T10" fmla="*/ 3381 w 3430"/>
                  <a:gd name="T11" fmla="*/ 2130 h 2130"/>
                  <a:gd name="T12" fmla="*/ 3430 w 3430"/>
                  <a:gd name="T13" fmla="*/ 2081 h 2130"/>
                  <a:gd name="T14" fmla="*/ 3430 w 3430"/>
                  <a:gd name="T15" fmla="*/ 49 h 2130"/>
                  <a:gd name="T16" fmla="*/ 3381 w 3430"/>
                  <a:gd name="T17" fmla="*/ 0 h 2130"/>
                  <a:gd name="T18" fmla="*/ 1706 w 3430"/>
                  <a:gd name="T19" fmla="*/ 2064 h 2130"/>
                  <a:gd name="T20" fmla="*/ 1635 w 3430"/>
                  <a:gd name="T21" fmla="*/ 2054 h 2130"/>
                  <a:gd name="T22" fmla="*/ 1635 w 3430"/>
                  <a:gd name="T23" fmla="*/ 1994 h 2130"/>
                  <a:gd name="T24" fmla="*/ 1706 w 3430"/>
                  <a:gd name="T25" fmla="*/ 1995 h 2130"/>
                  <a:gd name="T26" fmla="*/ 1706 w 3430"/>
                  <a:gd name="T27" fmla="*/ 2064 h 2130"/>
                  <a:gd name="T28" fmla="*/ 1635 w 3430"/>
                  <a:gd name="T29" fmla="*/ 1987 h 2130"/>
                  <a:gd name="T30" fmla="*/ 1635 w 3430"/>
                  <a:gd name="T31" fmla="*/ 1928 h 2130"/>
                  <a:gd name="T32" fmla="*/ 1706 w 3430"/>
                  <a:gd name="T33" fmla="*/ 1917 h 2130"/>
                  <a:gd name="T34" fmla="*/ 1706 w 3430"/>
                  <a:gd name="T35" fmla="*/ 1987 h 2130"/>
                  <a:gd name="T36" fmla="*/ 1635 w 3430"/>
                  <a:gd name="T37" fmla="*/ 1987 h 2130"/>
                  <a:gd name="T38" fmla="*/ 1810 w 3430"/>
                  <a:gd name="T39" fmla="*/ 2079 h 2130"/>
                  <a:gd name="T40" fmla="*/ 1715 w 3430"/>
                  <a:gd name="T41" fmla="*/ 2065 h 2130"/>
                  <a:gd name="T42" fmla="*/ 1715 w 3430"/>
                  <a:gd name="T43" fmla="*/ 1995 h 2130"/>
                  <a:gd name="T44" fmla="*/ 1810 w 3430"/>
                  <a:gd name="T45" fmla="*/ 1995 h 2130"/>
                  <a:gd name="T46" fmla="*/ 1810 w 3430"/>
                  <a:gd name="T47" fmla="*/ 2079 h 2130"/>
                  <a:gd name="T48" fmla="*/ 1715 w 3430"/>
                  <a:gd name="T49" fmla="*/ 1916 h 2130"/>
                  <a:gd name="T50" fmla="*/ 1810 w 3430"/>
                  <a:gd name="T51" fmla="*/ 1902 h 2130"/>
                  <a:gd name="T52" fmla="*/ 1810 w 3430"/>
                  <a:gd name="T53" fmla="*/ 1986 h 2130"/>
                  <a:gd name="T54" fmla="*/ 1715 w 3430"/>
                  <a:gd name="T55" fmla="*/ 1987 h 2130"/>
                  <a:gd name="T56" fmla="*/ 1715 w 3430"/>
                  <a:gd name="T57" fmla="*/ 1916 h 2130"/>
                  <a:gd name="T58" fmla="*/ 3165 w 3430"/>
                  <a:gd name="T59" fmla="*/ 1815 h 2130"/>
                  <a:gd name="T60" fmla="*/ 3123 w 3430"/>
                  <a:gd name="T61" fmla="*/ 1856 h 2130"/>
                  <a:gd name="T62" fmla="*/ 307 w 3430"/>
                  <a:gd name="T63" fmla="*/ 1856 h 2130"/>
                  <a:gd name="T64" fmla="*/ 265 w 3430"/>
                  <a:gd name="T65" fmla="*/ 1815 h 2130"/>
                  <a:gd name="T66" fmla="*/ 265 w 3430"/>
                  <a:gd name="T67" fmla="*/ 297 h 2130"/>
                  <a:gd name="T68" fmla="*/ 307 w 3430"/>
                  <a:gd name="T69" fmla="*/ 256 h 2130"/>
                  <a:gd name="T70" fmla="*/ 3123 w 3430"/>
                  <a:gd name="T71" fmla="*/ 256 h 2130"/>
                  <a:gd name="T72" fmla="*/ 3165 w 3430"/>
                  <a:gd name="T73" fmla="*/ 297 h 2130"/>
                  <a:gd name="T74" fmla="*/ 3165 w 3430"/>
                  <a:gd name="T75" fmla="*/ 1815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30" h="2130">
                    <a:moveTo>
                      <a:pt x="3381" y="0"/>
                    </a:moveTo>
                    <a:cubicBezTo>
                      <a:pt x="49" y="0"/>
                      <a:pt x="49" y="0"/>
                      <a:pt x="49" y="0"/>
                    </a:cubicBezTo>
                    <a:cubicBezTo>
                      <a:pt x="22" y="0"/>
                      <a:pt x="0" y="22"/>
                      <a:pt x="0" y="49"/>
                    </a:cubicBezTo>
                    <a:cubicBezTo>
                      <a:pt x="0" y="2081"/>
                      <a:pt x="0" y="2081"/>
                      <a:pt x="0" y="2081"/>
                    </a:cubicBezTo>
                    <a:cubicBezTo>
                      <a:pt x="0" y="2108"/>
                      <a:pt x="22" y="2130"/>
                      <a:pt x="49" y="2130"/>
                    </a:cubicBezTo>
                    <a:cubicBezTo>
                      <a:pt x="3381" y="2130"/>
                      <a:pt x="3381" y="2130"/>
                      <a:pt x="3381" y="2130"/>
                    </a:cubicBezTo>
                    <a:cubicBezTo>
                      <a:pt x="3408" y="2130"/>
                      <a:pt x="3430" y="2108"/>
                      <a:pt x="3430" y="2081"/>
                    </a:cubicBezTo>
                    <a:cubicBezTo>
                      <a:pt x="3430" y="49"/>
                      <a:pt x="3430" y="49"/>
                      <a:pt x="3430" y="49"/>
                    </a:cubicBezTo>
                    <a:cubicBezTo>
                      <a:pt x="3430" y="22"/>
                      <a:pt x="3408" y="0"/>
                      <a:pt x="3381" y="0"/>
                    </a:cubicBezTo>
                    <a:close/>
                    <a:moveTo>
                      <a:pt x="1706" y="2064"/>
                    </a:moveTo>
                    <a:cubicBezTo>
                      <a:pt x="1682" y="2061"/>
                      <a:pt x="1658" y="2057"/>
                      <a:pt x="1635" y="2054"/>
                    </a:cubicBezTo>
                    <a:cubicBezTo>
                      <a:pt x="1635" y="2034"/>
                      <a:pt x="1635" y="2014"/>
                      <a:pt x="1635" y="1994"/>
                    </a:cubicBezTo>
                    <a:cubicBezTo>
                      <a:pt x="1658" y="1995"/>
                      <a:pt x="1682" y="1995"/>
                      <a:pt x="1706" y="1995"/>
                    </a:cubicBezTo>
                    <a:cubicBezTo>
                      <a:pt x="1706" y="1995"/>
                      <a:pt x="1707" y="2063"/>
                      <a:pt x="1706" y="2064"/>
                    </a:cubicBezTo>
                    <a:close/>
                    <a:moveTo>
                      <a:pt x="1635" y="1987"/>
                    </a:moveTo>
                    <a:cubicBezTo>
                      <a:pt x="1635" y="1967"/>
                      <a:pt x="1635" y="1948"/>
                      <a:pt x="1635" y="1928"/>
                    </a:cubicBezTo>
                    <a:cubicBezTo>
                      <a:pt x="1658" y="1924"/>
                      <a:pt x="1682" y="1921"/>
                      <a:pt x="1706" y="1917"/>
                    </a:cubicBezTo>
                    <a:cubicBezTo>
                      <a:pt x="1706" y="1940"/>
                      <a:pt x="1706" y="1963"/>
                      <a:pt x="1706" y="1987"/>
                    </a:cubicBezTo>
                    <a:cubicBezTo>
                      <a:pt x="1682" y="1987"/>
                      <a:pt x="1659" y="1987"/>
                      <a:pt x="1635" y="1987"/>
                    </a:cubicBezTo>
                    <a:close/>
                    <a:moveTo>
                      <a:pt x="1810" y="2079"/>
                    </a:moveTo>
                    <a:cubicBezTo>
                      <a:pt x="1779" y="2074"/>
                      <a:pt x="1747" y="2070"/>
                      <a:pt x="1715" y="2065"/>
                    </a:cubicBezTo>
                    <a:cubicBezTo>
                      <a:pt x="1715" y="2042"/>
                      <a:pt x="1715" y="2018"/>
                      <a:pt x="1715" y="1995"/>
                    </a:cubicBezTo>
                    <a:cubicBezTo>
                      <a:pt x="1747" y="1995"/>
                      <a:pt x="1779" y="1995"/>
                      <a:pt x="1810" y="1995"/>
                    </a:cubicBezTo>
                    <a:cubicBezTo>
                      <a:pt x="1810" y="2023"/>
                      <a:pt x="1810" y="2051"/>
                      <a:pt x="1810" y="2079"/>
                    </a:cubicBezTo>
                    <a:close/>
                    <a:moveTo>
                      <a:pt x="1715" y="1916"/>
                    </a:moveTo>
                    <a:cubicBezTo>
                      <a:pt x="1747" y="1911"/>
                      <a:pt x="1779" y="1907"/>
                      <a:pt x="1810" y="1902"/>
                    </a:cubicBezTo>
                    <a:cubicBezTo>
                      <a:pt x="1810" y="1930"/>
                      <a:pt x="1810" y="1958"/>
                      <a:pt x="1810" y="1986"/>
                    </a:cubicBezTo>
                    <a:cubicBezTo>
                      <a:pt x="1779" y="1986"/>
                      <a:pt x="1747" y="1986"/>
                      <a:pt x="1715" y="1987"/>
                    </a:cubicBezTo>
                    <a:cubicBezTo>
                      <a:pt x="1715" y="1986"/>
                      <a:pt x="1715" y="1917"/>
                      <a:pt x="1715" y="1916"/>
                    </a:cubicBezTo>
                    <a:close/>
                    <a:moveTo>
                      <a:pt x="3165" y="1815"/>
                    </a:moveTo>
                    <a:cubicBezTo>
                      <a:pt x="3165" y="1838"/>
                      <a:pt x="3146" y="1856"/>
                      <a:pt x="3123" y="1856"/>
                    </a:cubicBezTo>
                    <a:cubicBezTo>
                      <a:pt x="307" y="1856"/>
                      <a:pt x="307" y="1856"/>
                      <a:pt x="307" y="1856"/>
                    </a:cubicBezTo>
                    <a:cubicBezTo>
                      <a:pt x="284" y="1856"/>
                      <a:pt x="265" y="1838"/>
                      <a:pt x="265" y="1815"/>
                    </a:cubicBezTo>
                    <a:cubicBezTo>
                      <a:pt x="265" y="297"/>
                      <a:pt x="265" y="297"/>
                      <a:pt x="265" y="297"/>
                    </a:cubicBezTo>
                    <a:cubicBezTo>
                      <a:pt x="265" y="274"/>
                      <a:pt x="284" y="256"/>
                      <a:pt x="307" y="256"/>
                    </a:cubicBezTo>
                    <a:cubicBezTo>
                      <a:pt x="3123" y="256"/>
                      <a:pt x="3123" y="256"/>
                      <a:pt x="3123" y="256"/>
                    </a:cubicBezTo>
                    <a:cubicBezTo>
                      <a:pt x="3146" y="256"/>
                      <a:pt x="3165" y="274"/>
                      <a:pt x="3165" y="297"/>
                    </a:cubicBezTo>
                    <a:lnTo>
                      <a:pt x="3165" y="1815"/>
                    </a:ln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grpSp>
        <p:nvGrpSpPr>
          <p:cNvPr id="31" name="Group 30"/>
          <p:cNvGrpSpPr/>
          <p:nvPr/>
        </p:nvGrpSpPr>
        <p:grpSpPr>
          <a:xfrm>
            <a:off x="10224841" y="2783849"/>
            <a:ext cx="889510" cy="1715262"/>
            <a:chOff x="4091428" y="859204"/>
            <a:chExt cx="2838291" cy="5473144"/>
          </a:xfrm>
        </p:grpSpPr>
        <p:pic>
          <p:nvPicPr>
            <p:cNvPr id="16" name="Phone scre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91428" y="859204"/>
              <a:ext cx="2838291" cy="5473144"/>
            </a:xfrm>
            <a:prstGeom prst="rect">
              <a:avLst/>
            </a:prstGeom>
          </p:spPr>
        </p:pic>
        <p:sp>
          <p:nvSpPr>
            <p:cNvPr id="38" name="Rectangle 37"/>
            <p:cNvSpPr/>
            <p:nvPr/>
          </p:nvSpPr>
          <p:spPr bwMode="auto">
            <a:xfrm>
              <a:off x="4390228" y="1363663"/>
              <a:ext cx="2285209" cy="43434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err="1">
                  <a:gradFill>
                    <a:gsLst>
                      <a:gs pos="0">
                        <a:srgbClr val="FFFFFF"/>
                      </a:gs>
                      <a:gs pos="100000">
                        <a:srgbClr val="FFFFFF"/>
                      </a:gs>
                    </a:gsLst>
                    <a:lin ang="5400000" scaled="0"/>
                  </a:gradFill>
                  <a:ea typeface="Segoe UI" pitchFamily="34" charset="0"/>
                  <a:cs typeface="Segoe UI" pitchFamily="34" charset="0"/>
                </a:rPr>
                <a:t>WinJS</a:t>
              </a:r>
              <a:endParaRPr lang="en-US" sz="1029"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TextBox 55"/>
          <p:cNvSpPr txBox="1"/>
          <p:nvPr/>
        </p:nvSpPr>
        <p:spPr>
          <a:xfrm>
            <a:off x="10163452" y="4585937"/>
            <a:ext cx="1012289" cy="561211"/>
          </a:xfrm>
          <a:prstGeom prst="rect">
            <a:avLst/>
          </a:prstGeom>
          <a:noFill/>
        </p:spPr>
        <p:txBody>
          <a:bodyPr wrap="square" lIns="179285" tIns="143428" rIns="179285" bIns="143428" rtlCol="0">
            <a:spAutoFit/>
          </a:bodyPr>
          <a:lstStyle/>
          <a:p>
            <a:pPr algn="ctr">
              <a:lnSpc>
                <a:spcPct val="90000"/>
              </a:lnSpc>
              <a:spcAft>
                <a:spcPts val="588"/>
              </a:spcAft>
            </a:pPr>
            <a:r>
              <a:rPr lang="en-US" sz="1961" b="1" i="1" dirty="0">
                <a:solidFill>
                  <a:srgbClr val="9B4F96"/>
                </a:solidFill>
              </a:rPr>
              <a:t>New!</a:t>
            </a:r>
          </a:p>
        </p:txBody>
      </p:sp>
    </p:spTree>
    <p:extLst>
      <p:ext uri="{BB962C8B-B14F-4D97-AF65-F5344CB8AC3E}">
        <p14:creationId xmlns:p14="http://schemas.microsoft.com/office/powerpoint/2010/main" val="3936584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56">
                                            <p:txEl>
                                              <p:pRg st="0" end="0"/>
                                            </p:txEl>
                                          </p:spTgt>
                                        </p:tgtEl>
                                        <p:attrNameLst>
                                          <p:attrName>style.visibility</p:attrName>
                                        </p:attrNameLst>
                                      </p:cBhvr>
                                      <p:to>
                                        <p:strVal val="visible"/>
                                      </p:to>
                                    </p:set>
                                    <p:animEffect transition="in" filter="fade">
                                      <p:cBhvr>
                                        <p:cTn id="30" dur="500"/>
                                        <p:tgtEl>
                                          <p:spTgt spid="5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sers\joshrenn\AppData\Local\Microsoft\Windows\INetCache\Content.Word\wp_ss_20140320_0001.png"/>
          <p:cNvPicPr/>
          <p:nvPr/>
        </p:nvPicPr>
        <p:blipFill rotWithShape="1">
          <a:blip r:embed="rId3">
            <a:extLst>
              <a:ext uri="{28A0092B-C50C-407E-A947-70E740481C1C}">
                <a14:useLocalDpi xmlns:a14="http://schemas.microsoft.com/office/drawing/2010/main" val="0"/>
              </a:ext>
            </a:extLst>
          </a:blip>
          <a:srcRect t="91121"/>
          <a:stretch/>
        </p:blipFill>
        <p:spPr bwMode="auto">
          <a:xfrm>
            <a:off x="4350781" y="3930867"/>
            <a:ext cx="3510998" cy="519598"/>
          </a:xfrm>
          <a:prstGeom prst="rect">
            <a:avLst/>
          </a:prstGeom>
          <a:noFill/>
          <a:ln>
            <a:noFill/>
          </a:ln>
          <a:extLst>
            <a:ext uri="{53640926-AAD7-44D8-BBD7-CCE9431645EC}">
              <a14:shadowObscured xmlns:a14="http://schemas.microsoft.com/office/drawing/2010/main"/>
            </a:ext>
          </a:extLst>
        </p:spPr>
      </p:pic>
      <p:pic>
        <p:nvPicPr>
          <p:cNvPr id="9" name="Picture 8" descr="C:\Users\joshrenn\AppData\Local\Microsoft\Windows\INetCache\Content.Word\wp_ss_20140320_0002.png"/>
          <p:cNvPicPr/>
          <p:nvPr/>
        </p:nvPicPr>
        <p:blipFill rotWithShape="1">
          <a:blip r:embed="rId4">
            <a:extLst>
              <a:ext uri="{28A0092B-C50C-407E-A947-70E740481C1C}">
                <a14:useLocalDpi xmlns:a14="http://schemas.microsoft.com/office/drawing/2010/main" val="0"/>
              </a:ext>
            </a:extLst>
          </a:blip>
          <a:srcRect t="96127"/>
          <a:stretch/>
        </p:blipFill>
        <p:spPr bwMode="auto">
          <a:xfrm>
            <a:off x="493345" y="4227871"/>
            <a:ext cx="3499582" cy="225912"/>
          </a:xfrm>
          <a:prstGeom prst="rect">
            <a:avLst/>
          </a:prstGeom>
          <a:noFill/>
          <a:ln>
            <a:noFill/>
          </a:ln>
          <a:extLst>
            <a:ext uri="{53640926-AAD7-44D8-BBD7-CCE9431645EC}">
              <a14:shadowObscured xmlns:a14="http://schemas.microsoft.com/office/drawing/2010/main"/>
            </a:ext>
          </a:extLst>
        </p:spPr>
      </p:pic>
      <p:sp>
        <p:nvSpPr>
          <p:cNvPr id="3" name="Title 2"/>
          <p:cNvSpPr>
            <a:spLocks noGrp="1"/>
          </p:cNvSpPr>
          <p:nvPr>
            <p:ph type="title"/>
          </p:nvPr>
        </p:nvSpPr>
        <p:spPr/>
        <p:txBody>
          <a:bodyPr/>
          <a:lstStyle/>
          <a:p>
            <a:r>
              <a:rPr lang="en-US" dirty="0" err="1" smtClean="0"/>
              <a:t>AppBar</a:t>
            </a:r>
            <a:r>
              <a:rPr lang="en-US" dirty="0" smtClean="0"/>
              <a:t> </a:t>
            </a:r>
            <a:r>
              <a:rPr lang="ru-RU" dirty="0" smtClean="0"/>
              <a:t>для</a:t>
            </a:r>
            <a:r>
              <a:rPr lang="en-US" dirty="0" smtClean="0"/>
              <a:t> Phone</a:t>
            </a:r>
            <a:endParaRPr lang="en-US" b="1" dirty="0"/>
          </a:p>
        </p:txBody>
      </p:sp>
      <p:pic>
        <p:nvPicPr>
          <p:cNvPr id="12" name="Picture 11"/>
          <p:cNvPicPr/>
          <p:nvPr/>
        </p:nvPicPr>
        <p:blipFill rotWithShape="1">
          <a:blip r:embed="rId5"/>
          <a:srcRect t="76110"/>
          <a:stretch/>
        </p:blipFill>
        <p:spPr bwMode="auto">
          <a:xfrm>
            <a:off x="8208219" y="3055490"/>
            <a:ext cx="3510997" cy="13982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0905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5561138"/>
          </a:xfrm>
        </p:spPr>
        <p:txBody>
          <a:bodyPr/>
          <a:lstStyle/>
          <a:p>
            <a:pPr marL="0" indent="0">
              <a:buNone/>
            </a:pPr>
            <a:r>
              <a:rPr lang="en-US" sz="1961" dirty="0">
                <a:solidFill>
                  <a:srgbClr val="0000FF"/>
                </a:solidFill>
                <a:highlight>
                  <a:srgbClr val="FFFFFF"/>
                </a:highlight>
              </a:rPr>
              <a:t>&lt;</a:t>
            </a:r>
            <a:r>
              <a:rPr lang="en-US" sz="1961" dirty="0">
                <a:solidFill>
                  <a:srgbClr val="800000"/>
                </a:solidFill>
                <a:highlight>
                  <a:srgbClr val="FFFFFF"/>
                </a:highlight>
              </a:rPr>
              <a:t>div</a:t>
            </a:r>
            <a:r>
              <a:rPr lang="en-US" sz="1961" dirty="0">
                <a:solidFill>
                  <a:srgbClr val="000000"/>
                </a:solidFill>
                <a:highlight>
                  <a:srgbClr val="FFFFFF"/>
                </a:highlight>
              </a:rPr>
              <a:t> </a:t>
            </a:r>
            <a:r>
              <a:rPr lang="en-US" sz="1961" dirty="0">
                <a:solidFill>
                  <a:srgbClr val="FF0000"/>
                </a:solidFill>
                <a:highlight>
                  <a:srgbClr val="FFFFFF"/>
                </a:highlight>
              </a:rPr>
              <a:t>id</a:t>
            </a:r>
            <a:r>
              <a:rPr lang="en-US" sz="1961" dirty="0">
                <a:solidFill>
                  <a:srgbClr val="0000FF"/>
                </a:solidFill>
                <a:highlight>
                  <a:srgbClr val="FFFFFF"/>
                </a:highlight>
              </a:rPr>
              <a:t>="</a:t>
            </a:r>
            <a:r>
              <a:rPr lang="en-US" sz="1961" dirty="0" err="1">
                <a:solidFill>
                  <a:srgbClr val="0000FF"/>
                </a:solidFill>
                <a:highlight>
                  <a:srgbClr val="FFFFFF"/>
                </a:highlight>
              </a:rPr>
              <a:t>createAppBar</a:t>
            </a:r>
            <a:r>
              <a:rPr lang="en-US" sz="1961" dirty="0">
                <a:solidFill>
                  <a:srgbClr val="0000FF"/>
                </a:solidFill>
                <a:highlight>
                  <a:srgbClr val="FFFFFF"/>
                </a:highlight>
              </a:rPr>
              <a:t>"</a:t>
            </a:r>
            <a:r>
              <a:rPr lang="en-US" sz="1961" dirty="0">
                <a:solidFill>
                  <a:srgbClr val="000000"/>
                </a:solidFill>
                <a:highlight>
                  <a:srgbClr val="FFFFFF"/>
                </a:highlight>
              </a:rPr>
              <a:t> </a:t>
            </a:r>
            <a:r>
              <a:rPr lang="en-US" sz="1961" dirty="0">
                <a:solidFill>
                  <a:srgbClr val="FF0000"/>
                </a:solidFill>
                <a:highlight>
                  <a:srgbClr val="FFFFFF"/>
                </a:highlight>
              </a:rPr>
              <a:t>data-win-control</a:t>
            </a:r>
            <a:r>
              <a:rPr lang="en-US" sz="1961" dirty="0">
                <a:solidFill>
                  <a:srgbClr val="0000FF"/>
                </a:solidFill>
                <a:highlight>
                  <a:srgbClr val="FFFFFF"/>
                </a:highlight>
              </a:rPr>
              <a:t>="</a:t>
            </a:r>
            <a:r>
              <a:rPr lang="en-US" sz="1961" dirty="0" err="1">
                <a:solidFill>
                  <a:srgbClr val="0000FF"/>
                </a:solidFill>
                <a:highlight>
                  <a:srgbClr val="FFFFFF"/>
                </a:highlight>
              </a:rPr>
              <a:t>WinJS.UI.AppBar</a:t>
            </a:r>
            <a:r>
              <a:rPr lang="en-US" sz="1961" dirty="0">
                <a:solidFill>
                  <a:srgbClr val="0000FF"/>
                </a:solidFill>
                <a:highlight>
                  <a:srgbClr val="FFFFFF"/>
                </a:highlight>
              </a:rPr>
              <a:t>"</a:t>
            </a:r>
            <a:r>
              <a:rPr lang="en-US" sz="1961" dirty="0">
                <a:solidFill>
                  <a:srgbClr val="000000"/>
                </a:solidFill>
                <a:highlight>
                  <a:srgbClr val="FFFFFF"/>
                </a:highlight>
              </a:rPr>
              <a:t>&gt;</a:t>
            </a:r>
          </a:p>
          <a:p>
            <a:pPr marL="0" indent="0">
              <a:buNone/>
            </a:pPr>
            <a:endParaRPr lang="en-US" sz="1961" dirty="0" smtClean="0">
              <a:solidFill>
                <a:srgbClr val="000000"/>
              </a:solidFill>
              <a:highlight>
                <a:srgbClr val="FFFFFF"/>
              </a:highlight>
            </a:endParaRPr>
          </a:p>
          <a:p>
            <a:pPr marL="0" indent="0">
              <a:buNone/>
            </a:pP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00"/>
                </a:solidFill>
                <a:highlight>
                  <a:srgbClr val="FFFFFF"/>
                </a:highlight>
              </a:rPr>
              <a:t> </a:t>
            </a:r>
            <a:r>
              <a:rPr lang="en-US" sz="1961" dirty="0">
                <a:solidFill>
                  <a:srgbClr val="FF0000"/>
                </a:solidFill>
                <a:highlight>
                  <a:srgbClr val="FFFFFF"/>
                </a:highlight>
              </a:rPr>
              <a:t>data-win-control</a:t>
            </a:r>
            <a:r>
              <a:rPr lang="en-US" sz="1961" dirty="0">
                <a:solidFill>
                  <a:srgbClr val="0000FF"/>
                </a:solidFill>
                <a:highlight>
                  <a:srgbClr val="FFFFFF"/>
                </a:highlight>
              </a:rPr>
              <a:t>="</a:t>
            </a:r>
            <a:r>
              <a:rPr lang="en-US" sz="1961" dirty="0" err="1">
                <a:solidFill>
                  <a:srgbClr val="0000FF"/>
                </a:solidFill>
                <a:highlight>
                  <a:srgbClr val="FFFFFF"/>
                </a:highlight>
              </a:rPr>
              <a:t>WinJS.UI.AppBarCommand</a:t>
            </a:r>
            <a:r>
              <a:rPr lang="en-US" sz="1961" dirty="0">
                <a:solidFill>
                  <a:srgbClr val="0000FF"/>
                </a:solidFill>
                <a:highlight>
                  <a:srgbClr val="FFFFFF"/>
                </a:highlight>
              </a:rPr>
              <a:t>"</a:t>
            </a:r>
            <a:r>
              <a:rPr lang="en-US" sz="1961" dirty="0">
                <a:solidFill>
                  <a:srgbClr val="000000"/>
                </a:solidFill>
                <a:highlight>
                  <a:srgbClr val="FFFFFF"/>
                </a:highlight>
              </a:rPr>
              <a:t> </a:t>
            </a:r>
          </a:p>
          <a:p>
            <a:pPr marL="0" indent="0">
              <a:buNone/>
            </a:pPr>
            <a:r>
              <a:rPr lang="en-US" sz="1961" dirty="0">
                <a:solidFill>
                  <a:srgbClr val="FF0000"/>
                </a:solidFill>
                <a:highlight>
                  <a:srgbClr val="FFFFFF"/>
                </a:highlight>
              </a:rPr>
              <a:t>        data-win-options</a:t>
            </a:r>
            <a:r>
              <a:rPr lang="en-US" sz="1961" dirty="0">
                <a:solidFill>
                  <a:srgbClr val="0000FF"/>
                </a:solidFill>
                <a:highlight>
                  <a:srgbClr val="FFFFFF"/>
                </a:highlight>
              </a:rPr>
              <a:t>="{id:'</a:t>
            </a:r>
            <a:r>
              <a:rPr lang="en-US" sz="1961" dirty="0" err="1">
                <a:solidFill>
                  <a:srgbClr val="0000FF"/>
                </a:solidFill>
                <a:highlight>
                  <a:srgbClr val="FFFFFF"/>
                </a:highlight>
              </a:rPr>
              <a:t>cmdAdd</a:t>
            </a:r>
            <a:r>
              <a:rPr lang="en-US" sz="1961" dirty="0">
                <a:solidFill>
                  <a:srgbClr val="0000FF"/>
                </a:solidFill>
                <a:highlight>
                  <a:srgbClr val="FFFFFF"/>
                </a:highlight>
              </a:rPr>
              <a:t>', </a:t>
            </a:r>
            <a:r>
              <a:rPr lang="en-US" sz="1961" dirty="0" err="1">
                <a:solidFill>
                  <a:srgbClr val="0000FF"/>
                </a:solidFill>
                <a:highlight>
                  <a:srgbClr val="FFFFFF"/>
                </a:highlight>
              </a:rPr>
              <a:t>label:'Add</a:t>
            </a:r>
            <a:r>
              <a:rPr lang="en-US" sz="1961" dirty="0">
                <a:solidFill>
                  <a:srgbClr val="0000FF"/>
                </a:solidFill>
                <a:highlight>
                  <a:srgbClr val="FFFFFF"/>
                </a:highlight>
              </a:rPr>
              <a:t>', </a:t>
            </a:r>
            <a:r>
              <a:rPr lang="en-US" sz="1961" dirty="0" err="1">
                <a:solidFill>
                  <a:srgbClr val="0000FF"/>
                </a:solidFill>
                <a:highlight>
                  <a:srgbClr val="FFFFFF"/>
                </a:highlight>
              </a:rPr>
              <a:t>icon:'add</a:t>
            </a:r>
            <a:r>
              <a:rPr lang="en-US" sz="1961" dirty="0">
                <a:solidFill>
                  <a:srgbClr val="0000FF"/>
                </a:solidFill>
                <a:highlight>
                  <a:srgbClr val="FFFFFF"/>
                </a:highlight>
              </a:rPr>
              <a:t>'}"&gt;</a:t>
            </a: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00"/>
                </a:solidFill>
                <a:highlight>
                  <a:srgbClr val="FFFFFF"/>
                </a:highlight>
              </a:rPr>
              <a:t> </a:t>
            </a:r>
            <a:r>
              <a:rPr lang="en-US" sz="1961" dirty="0">
                <a:solidFill>
                  <a:srgbClr val="FF0000"/>
                </a:solidFill>
                <a:highlight>
                  <a:srgbClr val="FFFFFF"/>
                </a:highlight>
              </a:rPr>
              <a:t>data-win-control</a:t>
            </a:r>
            <a:r>
              <a:rPr lang="en-US" sz="1961" dirty="0">
                <a:solidFill>
                  <a:srgbClr val="0000FF"/>
                </a:solidFill>
                <a:highlight>
                  <a:srgbClr val="FFFFFF"/>
                </a:highlight>
              </a:rPr>
              <a:t>="</a:t>
            </a:r>
            <a:r>
              <a:rPr lang="en-US" sz="1961" dirty="0" err="1">
                <a:solidFill>
                  <a:srgbClr val="0000FF"/>
                </a:solidFill>
                <a:highlight>
                  <a:srgbClr val="FFFFFF"/>
                </a:highlight>
              </a:rPr>
              <a:t>WinJS.UI.AppBarCommand</a:t>
            </a:r>
            <a:r>
              <a:rPr lang="en-US" sz="1961" dirty="0">
                <a:solidFill>
                  <a:srgbClr val="0000FF"/>
                </a:solidFill>
                <a:highlight>
                  <a:srgbClr val="FFFFFF"/>
                </a:highlight>
              </a:rPr>
              <a:t>"</a:t>
            </a:r>
            <a:r>
              <a:rPr lang="en-US" sz="1961" dirty="0">
                <a:solidFill>
                  <a:srgbClr val="000000"/>
                </a:solidFill>
                <a:highlight>
                  <a:srgbClr val="FFFFFF"/>
                </a:highlight>
              </a:rPr>
              <a:t> </a:t>
            </a:r>
          </a:p>
          <a:p>
            <a:pPr marL="0" indent="0">
              <a:buNone/>
            </a:pPr>
            <a:r>
              <a:rPr lang="en-US" sz="1961" dirty="0">
                <a:solidFill>
                  <a:srgbClr val="000000"/>
                </a:solidFill>
                <a:highlight>
                  <a:srgbClr val="FFFFFF"/>
                </a:highlight>
              </a:rPr>
              <a:t>        </a:t>
            </a:r>
            <a:r>
              <a:rPr lang="en-US" sz="1961" dirty="0">
                <a:solidFill>
                  <a:srgbClr val="FF0000"/>
                </a:solidFill>
                <a:highlight>
                  <a:srgbClr val="FFFFFF"/>
                </a:highlight>
              </a:rPr>
              <a:t>data-win-options</a:t>
            </a:r>
            <a:r>
              <a:rPr lang="en-US" sz="1961" dirty="0">
                <a:solidFill>
                  <a:srgbClr val="0000FF"/>
                </a:solidFill>
                <a:highlight>
                  <a:srgbClr val="FFFFFF"/>
                </a:highlight>
              </a:rPr>
              <a:t>="{id:'</a:t>
            </a:r>
            <a:r>
              <a:rPr lang="en-US" sz="1961" dirty="0" err="1">
                <a:solidFill>
                  <a:srgbClr val="0000FF"/>
                </a:solidFill>
                <a:highlight>
                  <a:srgbClr val="FFFFFF"/>
                </a:highlight>
              </a:rPr>
              <a:t>cmdRemove</a:t>
            </a:r>
            <a:r>
              <a:rPr lang="en-US" sz="1961" dirty="0">
                <a:solidFill>
                  <a:srgbClr val="0000FF"/>
                </a:solidFill>
                <a:highlight>
                  <a:srgbClr val="FFFFFF"/>
                </a:highlight>
              </a:rPr>
              <a:t>', </a:t>
            </a:r>
            <a:r>
              <a:rPr lang="en-US" sz="1961" dirty="0" err="1">
                <a:solidFill>
                  <a:srgbClr val="0000FF"/>
                </a:solidFill>
                <a:highlight>
                  <a:srgbClr val="FFFFFF"/>
                </a:highlight>
              </a:rPr>
              <a:t>label:'Remove</a:t>
            </a:r>
            <a:r>
              <a:rPr lang="en-US" sz="1961" dirty="0">
                <a:solidFill>
                  <a:srgbClr val="0000FF"/>
                </a:solidFill>
                <a:highlight>
                  <a:srgbClr val="FFFFFF"/>
                </a:highlight>
              </a:rPr>
              <a:t>', </a:t>
            </a:r>
            <a:r>
              <a:rPr lang="en-US" sz="1961" dirty="0" err="1">
                <a:solidFill>
                  <a:srgbClr val="0000FF"/>
                </a:solidFill>
                <a:highlight>
                  <a:srgbClr val="FFFFFF"/>
                </a:highlight>
              </a:rPr>
              <a:t>icon:'remove</a:t>
            </a:r>
            <a:r>
              <a:rPr lang="en-US" sz="1961" dirty="0">
                <a:solidFill>
                  <a:srgbClr val="0000FF"/>
                </a:solidFill>
                <a:highlight>
                  <a:srgbClr val="FFFFFF"/>
                </a:highlight>
              </a:rPr>
              <a:t>'}"&gt;</a:t>
            </a: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00"/>
                </a:solidFill>
                <a:highlight>
                  <a:srgbClr val="FFFFFF"/>
                </a:highlight>
              </a:rPr>
              <a:t> </a:t>
            </a:r>
            <a:r>
              <a:rPr lang="en-US" sz="1961" dirty="0">
                <a:solidFill>
                  <a:srgbClr val="FF0000"/>
                </a:solidFill>
                <a:highlight>
                  <a:srgbClr val="FFFFFF"/>
                </a:highlight>
              </a:rPr>
              <a:t>data-win-control</a:t>
            </a:r>
            <a:r>
              <a:rPr lang="en-US" sz="1961" dirty="0">
                <a:solidFill>
                  <a:srgbClr val="0000FF"/>
                </a:solidFill>
                <a:highlight>
                  <a:srgbClr val="FFFFFF"/>
                </a:highlight>
              </a:rPr>
              <a:t>="</a:t>
            </a:r>
            <a:r>
              <a:rPr lang="en-US" sz="1961" dirty="0" err="1">
                <a:solidFill>
                  <a:srgbClr val="0000FF"/>
                </a:solidFill>
                <a:highlight>
                  <a:srgbClr val="FFFFFF"/>
                </a:highlight>
              </a:rPr>
              <a:t>WinJS.UI.AppBarCommand</a:t>
            </a:r>
            <a:r>
              <a:rPr lang="en-US" sz="1961" dirty="0">
                <a:solidFill>
                  <a:srgbClr val="0000FF"/>
                </a:solidFill>
                <a:highlight>
                  <a:srgbClr val="FFFFFF"/>
                </a:highlight>
              </a:rPr>
              <a:t>"</a:t>
            </a:r>
            <a:r>
              <a:rPr lang="en-US" sz="1961" dirty="0">
                <a:solidFill>
                  <a:srgbClr val="000000"/>
                </a:solidFill>
                <a:highlight>
                  <a:srgbClr val="FFFFFF"/>
                </a:highlight>
              </a:rPr>
              <a:t> </a:t>
            </a:r>
          </a:p>
          <a:p>
            <a:pPr marL="0" indent="0">
              <a:buNone/>
            </a:pPr>
            <a:r>
              <a:rPr lang="en-US" sz="1961" dirty="0">
                <a:solidFill>
                  <a:srgbClr val="000000"/>
                </a:solidFill>
                <a:highlight>
                  <a:srgbClr val="FFFFFF"/>
                </a:highlight>
              </a:rPr>
              <a:t>        </a:t>
            </a:r>
            <a:r>
              <a:rPr lang="en-US" sz="1961" dirty="0">
                <a:solidFill>
                  <a:srgbClr val="FF0000"/>
                </a:solidFill>
                <a:highlight>
                  <a:srgbClr val="FFFFFF"/>
                </a:highlight>
              </a:rPr>
              <a:t>data-win-options</a:t>
            </a:r>
            <a:r>
              <a:rPr lang="en-US" sz="1961" dirty="0">
                <a:solidFill>
                  <a:srgbClr val="0000FF"/>
                </a:solidFill>
                <a:highlight>
                  <a:srgbClr val="FFFFFF"/>
                </a:highlight>
              </a:rPr>
              <a:t>="{id:'</a:t>
            </a:r>
            <a:r>
              <a:rPr lang="en-US" sz="1961" dirty="0" err="1">
                <a:solidFill>
                  <a:srgbClr val="0000FF"/>
                </a:solidFill>
                <a:highlight>
                  <a:srgbClr val="FFFFFF"/>
                </a:highlight>
              </a:rPr>
              <a:t>cmdCamera</a:t>
            </a:r>
            <a:r>
              <a:rPr lang="en-US" sz="1961" dirty="0">
                <a:solidFill>
                  <a:srgbClr val="0000FF"/>
                </a:solidFill>
                <a:highlight>
                  <a:srgbClr val="FFFFFF"/>
                </a:highlight>
              </a:rPr>
              <a:t>', </a:t>
            </a:r>
            <a:r>
              <a:rPr lang="en-US" sz="1961" dirty="0" err="1">
                <a:solidFill>
                  <a:srgbClr val="0000FF"/>
                </a:solidFill>
                <a:highlight>
                  <a:srgbClr val="FFFFFF"/>
                </a:highlight>
              </a:rPr>
              <a:t>label:'Camera</a:t>
            </a:r>
            <a:r>
              <a:rPr lang="en-US" sz="1961" dirty="0">
                <a:solidFill>
                  <a:srgbClr val="0000FF"/>
                </a:solidFill>
                <a:highlight>
                  <a:srgbClr val="FFFFFF"/>
                </a:highlight>
              </a:rPr>
              <a:t>', </a:t>
            </a:r>
            <a:r>
              <a:rPr lang="en-US" sz="1961" dirty="0" err="1">
                <a:solidFill>
                  <a:srgbClr val="0000FF"/>
                </a:solidFill>
                <a:highlight>
                  <a:srgbClr val="FFFFFF"/>
                </a:highlight>
              </a:rPr>
              <a:t>icon:'camera</a:t>
            </a:r>
            <a:r>
              <a:rPr lang="en-US" sz="1961" dirty="0">
                <a:solidFill>
                  <a:srgbClr val="0000FF"/>
                </a:solidFill>
                <a:highlight>
                  <a:srgbClr val="FFFFFF"/>
                </a:highlight>
              </a:rPr>
              <a:t>', </a:t>
            </a:r>
          </a:p>
          <a:p>
            <a:pPr marL="0" indent="0">
              <a:buNone/>
            </a:pPr>
            <a:r>
              <a:rPr lang="en-US" sz="1961" dirty="0">
                <a:solidFill>
                  <a:srgbClr val="0000FF"/>
                </a:solidFill>
                <a:highlight>
                  <a:srgbClr val="FFFFFF"/>
                </a:highlight>
              </a:rPr>
              <a:t>                           </a:t>
            </a:r>
            <a:r>
              <a:rPr lang="en-US" sz="1961" dirty="0" err="1">
                <a:solidFill>
                  <a:srgbClr val="0000FF"/>
                </a:solidFill>
                <a:highlight>
                  <a:srgbClr val="FFFFFF"/>
                </a:highlight>
              </a:rPr>
              <a:t>section:'selection</a:t>
            </a:r>
            <a:r>
              <a:rPr lang="en-US" sz="1961" dirty="0">
                <a:solidFill>
                  <a:srgbClr val="0000FF"/>
                </a:solidFill>
                <a:highlight>
                  <a:srgbClr val="FFFFFF"/>
                </a:highlight>
              </a:rPr>
              <a:t>'}"&gt;</a:t>
            </a: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smtClean="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&lt;/</a:t>
            </a:r>
            <a:r>
              <a:rPr lang="en-US" sz="1961" dirty="0">
                <a:solidFill>
                  <a:srgbClr val="800000"/>
                </a:solidFill>
                <a:highlight>
                  <a:srgbClr val="FFFFFF"/>
                </a:highlight>
              </a:rPr>
              <a:t>div</a:t>
            </a:r>
            <a:r>
              <a:rPr lang="en-US" sz="1961" dirty="0">
                <a:solidFill>
                  <a:srgbClr val="0000FF"/>
                </a:solidFill>
                <a:highlight>
                  <a:srgbClr val="FFFFFF"/>
                </a:highlight>
              </a:rPr>
              <a:t>&gt;</a:t>
            </a:r>
            <a:endParaRPr lang="en-US" sz="1961" dirty="0">
              <a:solidFill>
                <a:srgbClr val="1A1A1A"/>
              </a:solidFill>
              <a:ea typeface="Calibri" panose="020F0502020204030204" pitchFamily="34" charset="0"/>
            </a:endParaRPr>
          </a:p>
        </p:txBody>
      </p:sp>
      <p:sp>
        <p:nvSpPr>
          <p:cNvPr id="2" name="Title 1"/>
          <p:cNvSpPr>
            <a:spLocks noGrp="1"/>
          </p:cNvSpPr>
          <p:nvPr>
            <p:ph type="title"/>
          </p:nvPr>
        </p:nvSpPr>
        <p:spPr/>
        <p:txBody>
          <a:bodyPr/>
          <a:lstStyle/>
          <a:p>
            <a:r>
              <a:rPr lang="en-US" dirty="0" err="1" smtClean="0"/>
              <a:t>AppBar</a:t>
            </a:r>
            <a:r>
              <a:rPr lang="en-US" dirty="0" smtClean="0"/>
              <a:t> </a:t>
            </a:r>
            <a:r>
              <a:rPr lang="ru-RU" dirty="0" smtClean="0"/>
              <a:t>для</a:t>
            </a:r>
            <a:r>
              <a:rPr lang="en-US" dirty="0" smtClean="0"/>
              <a:t> Phone</a:t>
            </a:r>
            <a:endParaRPr lang="en-US" dirty="0"/>
          </a:p>
        </p:txBody>
      </p:sp>
    </p:spTree>
    <p:extLst>
      <p:ext uri="{BB962C8B-B14F-4D97-AF65-F5344CB8AC3E}">
        <p14:creationId xmlns:p14="http://schemas.microsoft.com/office/powerpoint/2010/main" val="3108492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5561138"/>
          </a:xfrm>
        </p:spPr>
        <p:txBody>
          <a:bodyPr/>
          <a:lstStyle/>
          <a:p>
            <a:pPr marL="0" indent="0">
              <a:buNone/>
            </a:pPr>
            <a:r>
              <a:rPr lang="en-US" sz="1961" dirty="0">
                <a:solidFill>
                  <a:srgbClr val="0000FF"/>
                </a:solidFill>
                <a:highlight>
                  <a:srgbClr val="FFFFFF"/>
                </a:highlight>
              </a:rPr>
              <a:t>&lt;</a:t>
            </a:r>
            <a:r>
              <a:rPr lang="en-US" sz="1961" dirty="0">
                <a:solidFill>
                  <a:srgbClr val="800000"/>
                </a:solidFill>
                <a:highlight>
                  <a:srgbClr val="FFFFFF"/>
                </a:highlight>
              </a:rPr>
              <a:t>div</a:t>
            </a:r>
            <a:r>
              <a:rPr lang="en-US" sz="1961" dirty="0">
                <a:solidFill>
                  <a:srgbClr val="000000"/>
                </a:solidFill>
                <a:highlight>
                  <a:srgbClr val="FFFFFF"/>
                </a:highlight>
              </a:rPr>
              <a:t> </a:t>
            </a:r>
            <a:r>
              <a:rPr lang="en-US" sz="1961" dirty="0">
                <a:solidFill>
                  <a:srgbClr val="FF0000"/>
                </a:solidFill>
                <a:highlight>
                  <a:srgbClr val="FFFFFF"/>
                </a:highlight>
              </a:rPr>
              <a:t>id</a:t>
            </a:r>
            <a:r>
              <a:rPr lang="en-US" sz="1961" dirty="0">
                <a:solidFill>
                  <a:srgbClr val="0000FF"/>
                </a:solidFill>
                <a:highlight>
                  <a:srgbClr val="FFFFFF"/>
                </a:highlight>
              </a:rPr>
              <a:t>="</a:t>
            </a:r>
            <a:r>
              <a:rPr lang="en-US" sz="1961" dirty="0" err="1">
                <a:solidFill>
                  <a:srgbClr val="0000FF"/>
                </a:solidFill>
                <a:highlight>
                  <a:srgbClr val="FFFFFF"/>
                </a:highlight>
              </a:rPr>
              <a:t>createAppBar</a:t>
            </a:r>
            <a:r>
              <a:rPr lang="en-US" sz="1961" dirty="0">
                <a:solidFill>
                  <a:srgbClr val="0000FF"/>
                </a:solidFill>
                <a:highlight>
                  <a:srgbClr val="FFFFFF"/>
                </a:highlight>
              </a:rPr>
              <a:t>"</a:t>
            </a:r>
            <a:r>
              <a:rPr lang="en-US" sz="1961" dirty="0">
                <a:solidFill>
                  <a:srgbClr val="000000"/>
                </a:solidFill>
                <a:highlight>
                  <a:srgbClr val="FFFFFF"/>
                </a:highlight>
              </a:rPr>
              <a:t> </a:t>
            </a:r>
            <a:r>
              <a:rPr lang="en-US" sz="1961" dirty="0">
                <a:solidFill>
                  <a:srgbClr val="FF0000"/>
                </a:solidFill>
                <a:highlight>
                  <a:srgbClr val="FFFFFF"/>
                </a:highlight>
              </a:rPr>
              <a:t>data-win-control</a:t>
            </a:r>
            <a:r>
              <a:rPr lang="en-US" sz="1961" dirty="0">
                <a:solidFill>
                  <a:srgbClr val="0000FF"/>
                </a:solidFill>
                <a:highlight>
                  <a:srgbClr val="FFFFFF"/>
                </a:highlight>
              </a:rPr>
              <a:t>="</a:t>
            </a:r>
            <a:r>
              <a:rPr lang="en-US" sz="1961" dirty="0" err="1">
                <a:solidFill>
                  <a:srgbClr val="0000FF"/>
                </a:solidFill>
                <a:highlight>
                  <a:srgbClr val="FFFFFF"/>
                </a:highlight>
              </a:rPr>
              <a:t>WinJS.UI.AppBar</a:t>
            </a:r>
            <a:r>
              <a:rPr lang="en-US" sz="1961" dirty="0">
                <a:solidFill>
                  <a:srgbClr val="0000FF"/>
                </a:solidFill>
                <a:highlight>
                  <a:srgbClr val="FFFFFF"/>
                </a:highlight>
              </a:rPr>
              <a:t>"</a:t>
            </a:r>
            <a:r>
              <a:rPr lang="en-US" sz="1961" dirty="0">
                <a:solidFill>
                  <a:srgbClr val="000000"/>
                </a:solidFill>
                <a:highlight>
                  <a:srgbClr val="FFFFFF"/>
                </a:highlight>
              </a:rPr>
              <a:t> </a:t>
            </a:r>
          </a:p>
          <a:p>
            <a:pPr marL="0" indent="0">
              <a:buNone/>
            </a:pPr>
            <a:r>
              <a:rPr lang="en-US" sz="1961" dirty="0">
                <a:solidFill>
                  <a:srgbClr val="000000"/>
                </a:solidFill>
                <a:highlight>
                  <a:srgbClr val="FFFFFF"/>
                </a:highlight>
              </a:rPr>
              <a:t>    </a:t>
            </a:r>
            <a:r>
              <a:rPr lang="en-US" sz="1961" dirty="0">
                <a:solidFill>
                  <a:srgbClr val="FF0000"/>
                </a:solidFill>
                <a:highlight>
                  <a:srgbClr val="FFFFFF"/>
                </a:highlight>
              </a:rPr>
              <a:t>data-win-options</a:t>
            </a:r>
            <a:r>
              <a:rPr lang="en-US" sz="1961" dirty="0">
                <a:solidFill>
                  <a:srgbClr val="0000FF"/>
                </a:solidFill>
                <a:highlight>
                  <a:srgbClr val="FFFFFF"/>
                </a:highlight>
              </a:rPr>
              <a:t>="{</a:t>
            </a:r>
            <a:r>
              <a:rPr lang="en-US" sz="1961" dirty="0" err="1">
                <a:solidFill>
                  <a:srgbClr val="0000FF"/>
                </a:solidFill>
                <a:highlight>
                  <a:srgbClr val="FFFFFF"/>
                </a:highlight>
              </a:rPr>
              <a:t>closedDisplayMode</a:t>
            </a:r>
            <a:r>
              <a:rPr lang="en-US" sz="1961" dirty="0">
                <a:solidFill>
                  <a:srgbClr val="0000FF"/>
                </a:solidFill>
                <a:highlight>
                  <a:srgbClr val="FFFFFF"/>
                </a:highlight>
              </a:rPr>
              <a:t>:'minimal'}"&gt;</a:t>
            </a:r>
          </a:p>
          <a:p>
            <a:pPr marL="0" indent="0">
              <a:buNone/>
            </a:pP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00"/>
                </a:solidFill>
                <a:highlight>
                  <a:srgbClr val="FFFFFF"/>
                </a:highlight>
              </a:rPr>
              <a:t> </a:t>
            </a:r>
            <a:r>
              <a:rPr lang="en-US" sz="1961" dirty="0">
                <a:solidFill>
                  <a:srgbClr val="FF0000"/>
                </a:solidFill>
                <a:highlight>
                  <a:srgbClr val="FFFFFF"/>
                </a:highlight>
              </a:rPr>
              <a:t>data-win-control</a:t>
            </a:r>
            <a:r>
              <a:rPr lang="en-US" sz="1961" dirty="0">
                <a:solidFill>
                  <a:srgbClr val="0000FF"/>
                </a:solidFill>
                <a:highlight>
                  <a:srgbClr val="FFFFFF"/>
                </a:highlight>
              </a:rPr>
              <a:t>="</a:t>
            </a:r>
            <a:r>
              <a:rPr lang="en-US" sz="1961" dirty="0" err="1">
                <a:solidFill>
                  <a:srgbClr val="0000FF"/>
                </a:solidFill>
                <a:highlight>
                  <a:srgbClr val="FFFFFF"/>
                </a:highlight>
              </a:rPr>
              <a:t>WinJS.UI.AppBarCommand</a:t>
            </a:r>
            <a:r>
              <a:rPr lang="en-US" sz="1961" dirty="0">
                <a:solidFill>
                  <a:srgbClr val="0000FF"/>
                </a:solidFill>
                <a:highlight>
                  <a:srgbClr val="FFFFFF"/>
                </a:highlight>
              </a:rPr>
              <a:t>"</a:t>
            </a:r>
            <a:r>
              <a:rPr lang="en-US" sz="1961" dirty="0">
                <a:solidFill>
                  <a:srgbClr val="000000"/>
                </a:solidFill>
                <a:highlight>
                  <a:srgbClr val="FFFFFF"/>
                </a:highlight>
              </a:rPr>
              <a:t> </a:t>
            </a:r>
          </a:p>
          <a:p>
            <a:pPr marL="0" indent="0">
              <a:buNone/>
            </a:pPr>
            <a:r>
              <a:rPr lang="en-US" sz="1961" dirty="0">
                <a:solidFill>
                  <a:srgbClr val="FF0000"/>
                </a:solidFill>
                <a:highlight>
                  <a:srgbClr val="FFFFFF"/>
                </a:highlight>
              </a:rPr>
              <a:t>        data-win-options</a:t>
            </a:r>
            <a:r>
              <a:rPr lang="en-US" sz="1961" dirty="0">
                <a:solidFill>
                  <a:srgbClr val="0000FF"/>
                </a:solidFill>
                <a:highlight>
                  <a:srgbClr val="FFFFFF"/>
                </a:highlight>
              </a:rPr>
              <a:t>="{id:'</a:t>
            </a:r>
            <a:r>
              <a:rPr lang="en-US" sz="1961" dirty="0" err="1">
                <a:solidFill>
                  <a:srgbClr val="0000FF"/>
                </a:solidFill>
                <a:highlight>
                  <a:srgbClr val="FFFFFF"/>
                </a:highlight>
              </a:rPr>
              <a:t>cmdAdd</a:t>
            </a:r>
            <a:r>
              <a:rPr lang="en-US" sz="1961" dirty="0">
                <a:solidFill>
                  <a:srgbClr val="0000FF"/>
                </a:solidFill>
                <a:highlight>
                  <a:srgbClr val="FFFFFF"/>
                </a:highlight>
              </a:rPr>
              <a:t>', </a:t>
            </a:r>
            <a:r>
              <a:rPr lang="en-US" sz="1961" dirty="0" err="1">
                <a:solidFill>
                  <a:srgbClr val="0000FF"/>
                </a:solidFill>
                <a:highlight>
                  <a:srgbClr val="FFFFFF"/>
                </a:highlight>
              </a:rPr>
              <a:t>label:'Add</a:t>
            </a:r>
            <a:r>
              <a:rPr lang="en-US" sz="1961" dirty="0">
                <a:solidFill>
                  <a:srgbClr val="0000FF"/>
                </a:solidFill>
                <a:highlight>
                  <a:srgbClr val="FFFFFF"/>
                </a:highlight>
              </a:rPr>
              <a:t>', </a:t>
            </a:r>
            <a:r>
              <a:rPr lang="en-US" sz="1961" dirty="0" err="1">
                <a:solidFill>
                  <a:srgbClr val="0000FF"/>
                </a:solidFill>
                <a:highlight>
                  <a:srgbClr val="FFFFFF"/>
                </a:highlight>
              </a:rPr>
              <a:t>icon:'add</a:t>
            </a:r>
            <a:r>
              <a:rPr lang="en-US" sz="1961" dirty="0">
                <a:solidFill>
                  <a:srgbClr val="0000FF"/>
                </a:solidFill>
                <a:highlight>
                  <a:srgbClr val="FFFFFF"/>
                </a:highlight>
              </a:rPr>
              <a:t>'}"&gt;</a:t>
            </a: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00"/>
                </a:solidFill>
                <a:highlight>
                  <a:srgbClr val="FFFFFF"/>
                </a:highlight>
              </a:rPr>
              <a:t> </a:t>
            </a:r>
            <a:r>
              <a:rPr lang="en-US" sz="1961" dirty="0">
                <a:solidFill>
                  <a:srgbClr val="FF0000"/>
                </a:solidFill>
                <a:highlight>
                  <a:srgbClr val="FFFFFF"/>
                </a:highlight>
              </a:rPr>
              <a:t>data-win-control</a:t>
            </a:r>
            <a:r>
              <a:rPr lang="en-US" sz="1961" dirty="0">
                <a:solidFill>
                  <a:srgbClr val="0000FF"/>
                </a:solidFill>
                <a:highlight>
                  <a:srgbClr val="FFFFFF"/>
                </a:highlight>
              </a:rPr>
              <a:t>="</a:t>
            </a:r>
            <a:r>
              <a:rPr lang="en-US" sz="1961" dirty="0" err="1">
                <a:solidFill>
                  <a:srgbClr val="0000FF"/>
                </a:solidFill>
                <a:highlight>
                  <a:srgbClr val="FFFFFF"/>
                </a:highlight>
              </a:rPr>
              <a:t>WinJS.UI.AppBarCommand</a:t>
            </a:r>
            <a:r>
              <a:rPr lang="en-US" sz="1961" dirty="0">
                <a:solidFill>
                  <a:srgbClr val="0000FF"/>
                </a:solidFill>
                <a:highlight>
                  <a:srgbClr val="FFFFFF"/>
                </a:highlight>
              </a:rPr>
              <a:t>"</a:t>
            </a:r>
            <a:r>
              <a:rPr lang="en-US" sz="1961" dirty="0">
                <a:solidFill>
                  <a:srgbClr val="000000"/>
                </a:solidFill>
                <a:highlight>
                  <a:srgbClr val="FFFFFF"/>
                </a:highlight>
              </a:rPr>
              <a:t> </a:t>
            </a:r>
          </a:p>
          <a:p>
            <a:pPr marL="0" indent="0">
              <a:buNone/>
            </a:pPr>
            <a:r>
              <a:rPr lang="en-US" sz="1961" dirty="0">
                <a:solidFill>
                  <a:srgbClr val="000000"/>
                </a:solidFill>
                <a:highlight>
                  <a:srgbClr val="FFFFFF"/>
                </a:highlight>
              </a:rPr>
              <a:t>        </a:t>
            </a:r>
            <a:r>
              <a:rPr lang="en-US" sz="1961" dirty="0">
                <a:solidFill>
                  <a:srgbClr val="FF0000"/>
                </a:solidFill>
                <a:highlight>
                  <a:srgbClr val="FFFFFF"/>
                </a:highlight>
              </a:rPr>
              <a:t>data-win-options</a:t>
            </a:r>
            <a:r>
              <a:rPr lang="en-US" sz="1961" dirty="0">
                <a:solidFill>
                  <a:srgbClr val="0000FF"/>
                </a:solidFill>
                <a:highlight>
                  <a:srgbClr val="FFFFFF"/>
                </a:highlight>
              </a:rPr>
              <a:t>="{id:'</a:t>
            </a:r>
            <a:r>
              <a:rPr lang="en-US" sz="1961" dirty="0" err="1">
                <a:solidFill>
                  <a:srgbClr val="0000FF"/>
                </a:solidFill>
                <a:highlight>
                  <a:srgbClr val="FFFFFF"/>
                </a:highlight>
              </a:rPr>
              <a:t>cmdRemove</a:t>
            </a:r>
            <a:r>
              <a:rPr lang="en-US" sz="1961" dirty="0">
                <a:solidFill>
                  <a:srgbClr val="0000FF"/>
                </a:solidFill>
                <a:highlight>
                  <a:srgbClr val="FFFFFF"/>
                </a:highlight>
              </a:rPr>
              <a:t>', </a:t>
            </a:r>
            <a:r>
              <a:rPr lang="en-US" sz="1961" dirty="0" err="1">
                <a:solidFill>
                  <a:srgbClr val="0000FF"/>
                </a:solidFill>
                <a:highlight>
                  <a:srgbClr val="FFFFFF"/>
                </a:highlight>
              </a:rPr>
              <a:t>label:'Remove</a:t>
            </a:r>
            <a:r>
              <a:rPr lang="en-US" sz="1961" dirty="0">
                <a:solidFill>
                  <a:srgbClr val="0000FF"/>
                </a:solidFill>
                <a:highlight>
                  <a:srgbClr val="FFFFFF"/>
                </a:highlight>
              </a:rPr>
              <a:t>', </a:t>
            </a:r>
            <a:r>
              <a:rPr lang="en-US" sz="1961" dirty="0" err="1">
                <a:solidFill>
                  <a:srgbClr val="0000FF"/>
                </a:solidFill>
                <a:highlight>
                  <a:srgbClr val="FFFFFF"/>
                </a:highlight>
              </a:rPr>
              <a:t>icon:'remove</a:t>
            </a:r>
            <a:r>
              <a:rPr lang="en-US" sz="1961" dirty="0">
                <a:solidFill>
                  <a:srgbClr val="0000FF"/>
                </a:solidFill>
                <a:highlight>
                  <a:srgbClr val="FFFFFF"/>
                </a:highlight>
              </a:rPr>
              <a:t>'}"&gt;</a:t>
            </a: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a:solidFill>
                  <a:srgbClr val="000000"/>
                </a:solidFill>
                <a:highlight>
                  <a:srgbClr val="FFFFFF"/>
                </a:highlight>
              </a:rPr>
              <a:t> </a:t>
            </a:r>
            <a:r>
              <a:rPr lang="en-US" sz="1961" dirty="0">
                <a:solidFill>
                  <a:srgbClr val="FF0000"/>
                </a:solidFill>
                <a:highlight>
                  <a:srgbClr val="FFFFFF"/>
                </a:highlight>
              </a:rPr>
              <a:t>data-win-control</a:t>
            </a:r>
            <a:r>
              <a:rPr lang="en-US" sz="1961" dirty="0">
                <a:solidFill>
                  <a:srgbClr val="0000FF"/>
                </a:solidFill>
                <a:highlight>
                  <a:srgbClr val="FFFFFF"/>
                </a:highlight>
              </a:rPr>
              <a:t>="</a:t>
            </a:r>
            <a:r>
              <a:rPr lang="en-US" sz="1961" dirty="0" err="1">
                <a:solidFill>
                  <a:srgbClr val="0000FF"/>
                </a:solidFill>
                <a:highlight>
                  <a:srgbClr val="FFFFFF"/>
                </a:highlight>
              </a:rPr>
              <a:t>WinJS.UI.AppBarCommand</a:t>
            </a:r>
            <a:r>
              <a:rPr lang="en-US" sz="1961" dirty="0">
                <a:solidFill>
                  <a:srgbClr val="0000FF"/>
                </a:solidFill>
                <a:highlight>
                  <a:srgbClr val="FFFFFF"/>
                </a:highlight>
              </a:rPr>
              <a:t>"</a:t>
            </a:r>
            <a:r>
              <a:rPr lang="en-US" sz="1961" dirty="0">
                <a:solidFill>
                  <a:srgbClr val="000000"/>
                </a:solidFill>
                <a:highlight>
                  <a:srgbClr val="FFFFFF"/>
                </a:highlight>
              </a:rPr>
              <a:t> </a:t>
            </a:r>
          </a:p>
          <a:p>
            <a:pPr marL="0" indent="0">
              <a:buNone/>
            </a:pPr>
            <a:r>
              <a:rPr lang="en-US" sz="1961" dirty="0">
                <a:solidFill>
                  <a:srgbClr val="000000"/>
                </a:solidFill>
                <a:highlight>
                  <a:srgbClr val="FFFFFF"/>
                </a:highlight>
              </a:rPr>
              <a:t>        </a:t>
            </a:r>
            <a:r>
              <a:rPr lang="en-US" sz="1961" dirty="0">
                <a:solidFill>
                  <a:srgbClr val="FF0000"/>
                </a:solidFill>
                <a:highlight>
                  <a:srgbClr val="FFFFFF"/>
                </a:highlight>
              </a:rPr>
              <a:t>data-win-options</a:t>
            </a:r>
            <a:r>
              <a:rPr lang="en-US" sz="1961" dirty="0">
                <a:solidFill>
                  <a:srgbClr val="0000FF"/>
                </a:solidFill>
                <a:highlight>
                  <a:srgbClr val="FFFFFF"/>
                </a:highlight>
              </a:rPr>
              <a:t>="{id:'</a:t>
            </a:r>
            <a:r>
              <a:rPr lang="en-US" sz="1961" dirty="0" err="1">
                <a:solidFill>
                  <a:srgbClr val="0000FF"/>
                </a:solidFill>
                <a:highlight>
                  <a:srgbClr val="FFFFFF"/>
                </a:highlight>
              </a:rPr>
              <a:t>cmdCamera</a:t>
            </a:r>
            <a:r>
              <a:rPr lang="en-US" sz="1961" dirty="0">
                <a:solidFill>
                  <a:srgbClr val="0000FF"/>
                </a:solidFill>
                <a:highlight>
                  <a:srgbClr val="FFFFFF"/>
                </a:highlight>
              </a:rPr>
              <a:t>', </a:t>
            </a:r>
            <a:r>
              <a:rPr lang="en-US" sz="1961" dirty="0" err="1">
                <a:solidFill>
                  <a:srgbClr val="0000FF"/>
                </a:solidFill>
                <a:highlight>
                  <a:srgbClr val="FFFFFF"/>
                </a:highlight>
              </a:rPr>
              <a:t>label:'Camera</a:t>
            </a:r>
            <a:r>
              <a:rPr lang="en-US" sz="1961" dirty="0">
                <a:solidFill>
                  <a:srgbClr val="0000FF"/>
                </a:solidFill>
                <a:highlight>
                  <a:srgbClr val="FFFFFF"/>
                </a:highlight>
              </a:rPr>
              <a:t>', </a:t>
            </a:r>
            <a:r>
              <a:rPr lang="en-US" sz="1961" dirty="0" err="1">
                <a:solidFill>
                  <a:srgbClr val="0000FF"/>
                </a:solidFill>
                <a:highlight>
                  <a:srgbClr val="FFFFFF"/>
                </a:highlight>
              </a:rPr>
              <a:t>icon:'camera</a:t>
            </a:r>
            <a:r>
              <a:rPr lang="en-US" sz="1961" dirty="0">
                <a:solidFill>
                  <a:srgbClr val="0000FF"/>
                </a:solidFill>
                <a:highlight>
                  <a:srgbClr val="FFFFFF"/>
                </a:highlight>
              </a:rPr>
              <a:t>', </a:t>
            </a:r>
          </a:p>
          <a:p>
            <a:pPr marL="0" indent="0">
              <a:buNone/>
            </a:pPr>
            <a:r>
              <a:rPr lang="en-US" sz="1961" dirty="0">
                <a:solidFill>
                  <a:srgbClr val="0000FF"/>
                </a:solidFill>
                <a:highlight>
                  <a:srgbClr val="FFFFFF"/>
                </a:highlight>
              </a:rPr>
              <a:t>                           </a:t>
            </a:r>
            <a:r>
              <a:rPr lang="en-US" sz="1961" dirty="0" err="1">
                <a:solidFill>
                  <a:srgbClr val="0000FF"/>
                </a:solidFill>
                <a:highlight>
                  <a:srgbClr val="FFFFFF"/>
                </a:highlight>
              </a:rPr>
              <a:t>section:'selection</a:t>
            </a:r>
            <a:r>
              <a:rPr lang="en-US" sz="1961" dirty="0">
                <a:solidFill>
                  <a:srgbClr val="0000FF"/>
                </a:solidFill>
                <a:highlight>
                  <a:srgbClr val="FFFFFF"/>
                </a:highlight>
              </a:rPr>
              <a:t>'}"&gt;</a:t>
            </a:r>
          </a:p>
          <a:p>
            <a:pPr marL="0" indent="0">
              <a:buNone/>
            </a:pPr>
            <a:r>
              <a:rPr lang="en-US" sz="1961" dirty="0">
                <a:solidFill>
                  <a:srgbClr val="0000FF"/>
                </a:solidFill>
                <a:highlight>
                  <a:srgbClr val="FFFFFF"/>
                </a:highlight>
              </a:rPr>
              <a:t>    &lt;/</a:t>
            </a:r>
            <a:r>
              <a:rPr lang="en-US" sz="1961" dirty="0">
                <a:solidFill>
                  <a:srgbClr val="800000"/>
                </a:solidFill>
                <a:highlight>
                  <a:srgbClr val="FFFFFF"/>
                </a:highlight>
              </a:rPr>
              <a:t>button</a:t>
            </a:r>
            <a:r>
              <a:rPr lang="en-US" sz="1961" dirty="0" smtClean="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&lt;/</a:t>
            </a:r>
            <a:r>
              <a:rPr lang="en-US" sz="1961" dirty="0">
                <a:solidFill>
                  <a:srgbClr val="800000"/>
                </a:solidFill>
                <a:highlight>
                  <a:srgbClr val="FFFFFF"/>
                </a:highlight>
              </a:rPr>
              <a:t>div</a:t>
            </a:r>
            <a:r>
              <a:rPr lang="en-US" sz="1961" dirty="0">
                <a:solidFill>
                  <a:srgbClr val="0000FF"/>
                </a:solidFill>
                <a:highlight>
                  <a:srgbClr val="FFFFFF"/>
                </a:highlight>
              </a:rPr>
              <a:t>&gt;</a:t>
            </a:r>
            <a:endParaRPr lang="en-US" sz="1961" dirty="0">
              <a:solidFill>
                <a:srgbClr val="1A1A1A"/>
              </a:solidFill>
              <a:ea typeface="Calibri" panose="020F0502020204030204" pitchFamily="34" charset="0"/>
            </a:endParaRPr>
          </a:p>
        </p:txBody>
      </p:sp>
      <p:sp>
        <p:nvSpPr>
          <p:cNvPr id="2" name="Title 1"/>
          <p:cNvSpPr>
            <a:spLocks noGrp="1"/>
          </p:cNvSpPr>
          <p:nvPr>
            <p:ph type="title"/>
          </p:nvPr>
        </p:nvSpPr>
        <p:spPr/>
        <p:txBody>
          <a:bodyPr/>
          <a:lstStyle/>
          <a:p>
            <a:r>
              <a:rPr lang="en-US" dirty="0" err="1" smtClean="0"/>
              <a:t>AppBar</a:t>
            </a:r>
            <a:r>
              <a:rPr lang="en-US" dirty="0" smtClean="0"/>
              <a:t> </a:t>
            </a:r>
            <a:r>
              <a:rPr lang="ru-RU" dirty="0" smtClean="0"/>
              <a:t>для</a:t>
            </a:r>
            <a:r>
              <a:rPr lang="en-US" dirty="0" smtClean="0"/>
              <a:t> Phone</a:t>
            </a:r>
            <a:endParaRPr lang="en-US" dirty="0"/>
          </a:p>
        </p:txBody>
      </p:sp>
    </p:spTree>
    <p:extLst>
      <p:ext uri="{BB962C8B-B14F-4D97-AF65-F5344CB8AC3E}">
        <p14:creationId xmlns:p14="http://schemas.microsoft.com/office/powerpoint/2010/main" val="259475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Основы мироздания </a:t>
            </a:r>
            <a:endParaRPr lang="en-US" dirty="0"/>
          </a:p>
        </p:txBody>
      </p:sp>
      <p:sp>
        <p:nvSpPr>
          <p:cNvPr id="3" name="Content Placeholder 2"/>
          <p:cNvSpPr>
            <a:spLocks noGrp="1"/>
          </p:cNvSpPr>
          <p:nvPr>
            <p:ph idx="1"/>
          </p:nvPr>
        </p:nvSpPr>
        <p:spPr/>
        <p:txBody>
          <a:bodyPr>
            <a:normAutofit lnSpcReduction="10000"/>
          </a:bodyPr>
          <a:lstStyle/>
          <a:p>
            <a:r>
              <a:rPr lang="ru-RU" dirty="0" smtClean="0"/>
              <a:t>Рынок больше не ограничивается компьютерами с мониторами, системными блоками и клавиатурой</a:t>
            </a:r>
          </a:p>
          <a:p>
            <a:pPr lvl="1"/>
            <a:r>
              <a:rPr lang="ru-RU" dirty="0" smtClean="0"/>
              <a:t>Планшеты, смартфоны, часы, очки, браслеты и др.</a:t>
            </a:r>
          </a:p>
          <a:p>
            <a:r>
              <a:rPr lang="ru-RU" dirty="0" smtClean="0"/>
              <a:t>С</a:t>
            </a:r>
            <a:r>
              <a:rPr lang="en-US" dirty="0" smtClean="0"/>
              <a:t># - </a:t>
            </a:r>
            <a:r>
              <a:rPr lang="ru-RU" dirty="0" smtClean="0"/>
              <a:t>управляемый язык программирования</a:t>
            </a:r>
          </a:p>
          <a:p>
            <a:pPr lvl="1"/>
            <a:r>
              <a:rPr lang="ru-RU" dirty="0" smtClean="0"/>
              <a:t>Поддержка на альтернативных платформах</a:t>
            </a:r>
          </a:p>
          <a:p>
            <a:pPr lvl="1"/>
            <a:r>
              <a:rPr lang="ru-RU" dirty="0" smtClean="0"/>
              <a:t>Требует наличия </a:t>
            </a:r>
            <a:r>
              <a:rPr lang="en-US" dirty="0" smtClean="0"/>
              <a:t>.NET Framework</a:t>
            </a:r>
          </a:p>
          <a:p>
            <a:pPr lvl="1"/>
            <a:r>
              <a:rPr lang="ru-RU" dirty="0" smtClean="0"/>
              <a:t>Незнаком разработчикам на других платформах</a:t>
            </a:r>
          </a:p>
          <a:p>
            <a:r>
              <a:rPr lang="ru-RU" dirty="0" smtClean="0"/>
              <a:t>С++ - универсальный инструмент для приложений любого типа</a:t>
            </a:r>
          </a:p>
          <a:p>
            <a:pPr lvl="1"/>
            <a:r>
              <a:rPr lang="ru-RU" dirty="0"/>
              <a:t>С</a:t>
            </a:r>
            <a:r>
              <a:rPr lang="ru-RU" dirty="0" smtClean="0"/>
              <a:t>ложный для быстрого старта</a:t>
            </a:r>
          </a:p>
          <a:p>
            <a:pPr lvl="1"/>
            <a:r>
              <a:rPr lang="ru-RU" dirty="0" smtClean="0"/>
              <a:t>«Старый», хотя за последние два года много чего изменилось (и это еще больше пугает)</a:t>
            </a:r>
            <a:endParaRPr lang="en-US" dirty="0"/>
          </a:p>
        </p:txBody>
      </p:sp>
    </p:spTree>
    <p:extLst>
      <p:ext uri="{BB962C8B-B14F-4D97-AF65-F5344CB8AC3E}">
        <p14:creationId xmlns:p14="http://schemas.microsoft.com/office/powerpoint/2010/main" val="7454310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5960927"/>
          </a:xfrm>
        </p:spPr>
        <p:txBody>
          <a:bodyPr/>
          <a:lstStyle/>
          <a:p>
            <a:pPr marL="0" indent="0">
              <a:buNone/>
            </a:pPr>
            <a:r>
              <a:rPr lang="en-US" sz="1961" dirty="0">
                <a:solidFill>
                  <a:schemeClr val="bg1">
                    <a:lumMod val="75000"/>
                  </a:schemeClr>
                </a:solidFill>
                <a:highlight>
                  <a:srgbClr val="FFFFFF"/>
                </a:highlight>
              </a:rPr>
              <a:t>&lt;div id="</a:t>
            </a:r>
            <a:r>
              <a:rPr lang="en-US" sz="1961" dirty="0" err="1">
                <a:solidFill>
                  <a:schemeClr val="bg1">
                    <a:lumMod val="75000"/>
                  </a:schemeClr>
                </a:solidFill>
                <a:highlight>
                  <a:srgbClr val="FFFFFF"/>
                </a:highlight>
              </a:rPr>
              <a:t>createAppBar</a:t>
            </a:r>
            <a:r>
              <a:rPr lang="en-US" sz="1961" dirty="0">
                <a:solidFill>
                  <a:schemeClr val="bg1">
                    <a:lumMod val="75000"/>
                  </a:schemeClr>
                </a:solidFill>
                <a:highlight>
                  <a:srgbClr val="FFFFFF"/>
                </a:highlight>
              </a:rPr>
              <a:t>" data-win-control="</a:t>
            </a:r>
            <a:r>
              <a:rPr lang="en-US" sz="1961" dirty="0" err="1">
                <a:solidFill>
                  <a:schemeClr val="bg1">
                    <a:lumMod val="75000"/>
                  </a:schemeClr>
                </a:solidFill>
                <a:highlight>
                  <a:srgbClr val="FFFFFF"/>
                </a:highlight>
              </a:rPr>
              <a:t>WinJS.UI.AppBar</a:t>
            </a:r>
            <a:r>
              <a:rPr lang="en-US" sz="1961" dirty="0">
                <a:solidFill>
                  <a:schemeClr val="bg1">
                    <a:lumMod val="75000"/>
                  </a:schemeClr>
                </a:solidFill>
                <a:highlight>
                  <a:srgbClr val="FFFFFF"/>
                </a:highlight>
              </a:rPr>
              <a:t>" </a:t>
            </a:r>
          </a:p>
          <a:p>
            <a:pPr marL="0" indent="0">
              <a:buNone/>
            </a:pPr>
            <a:r>
              <a:rPr lang="en-US" sz="1961" dirty="0">
                <a:solidFill>
                  <a:srgbClr val="000000"/>
                </a:solidFill>
                <a:highlight>
                  <a:srgbClr val="FFFFFF"/>
                </a:highlight>
              </a:rPr>
              <a:t>    </a:t>
            </a:r>
            <a:r>
              <a:rPr lang="en-US" sz="1961" dirty="0">
                <a:solidFill>
                  <a:srgbClr val="FF0000"/>
                </a:solidFill>
                <a:highlight>
                  <a:srgbClr val="FFFFFF"/>
                </a:highlight>
              </a:rPr>
              <a:t>data-win-options</a:t>
            </a:r>
            <a:r>
              <a:rPr lang="en-US" sz="1961" dirty="0">
                <a:solidFill>
                  <a:srgbClr val="0000FF"/>
                </a:solidFill>
                <a:highlight>
                  <a:srgbClr val="FFFFFF"/>
                </a:highlight>
              </a:rPr>
              <a:t>="{</a:t>
            </a:r>
            <a:r>
              <a:rPr lang="en-US" sz="1961" dirty="0" err="1">
                <a:solidFill>
                  <a:srgbClr val="0000FF"/>
                </a:solidFill>
                <a:highlight>
                  <a:srgbClr val="FFFFFF"/>
                </a:highlight>
              </a:rPr>
              <a:t>closedDisplayMode</a:t>
            </a:r>
            <a:r>
              <a:rPr lang="en-US" sz="1961" dirty="0">
                <a:solidFill>
                  <a:srgbClr val="0000FF"/>
                </a:solidFill>
                <a:highlight>
                  <a:srgbClr val="FFFFFF"/>
                </a:highlight>
              </a:rPr>
              <a:t>:'minimal'}"</a:t>
            </a:r>
            <a:r>
              <a:rPr lang="en-US" sz="1961" dirty="0">
                <a:solidFill>
                  <a:schemeClr val="bg1">
                    <a:lumMod val="75000"/>
                  </a:schemeClr>
                </a:solidFill>
                <a:highlight>
                  <a:srgbClr val="FFFFFF"/>
                </a:highlight>
              </a:rPr>
              <a:t>&gt;</a:t>
            </a:r>
          </a:p>
          <a:p>
            <a:pPr marL="0" indent="0">
              <a:buNone/>
            </a:pP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a:t>
            </a:r>
            <a:r>
              <a:rPr lang="en-US" sz="1961" dirty="0">
                <a:solidFill>
                  <a:schemeClr val="bg1">
                    <a:lumMod val="75000"/>
                  </a:schemeClr>
                </a:solidFill>
                <a:highlight>
                  <a:srgbClr val="FFFFFF"/>
                </a:highlight>
              </a:rPr>
              <a:t>&lt;button data-win-control="</a:t>
            </a:r>
            <a:r>
              <a:rPr lang="en-US" sz="1961" dirty="0" err="1">
                <a:solidFill>
                  <a:schemeClr val="bg1">
                    <a:lumMod val="75000"/>
                  </a:schemeClr>
                </a:solidFill>
                <a:highlight>
                  <a:srgbClr val="FFFFFF"/>
                </a:highlight>
              </a:rPr>
              <a:t>WinJS.UI.AppBarCommand</a:t>
            </a:r>
            <a:r>
              <a:rPr lang="en-US" sz="1961" dirty="0">
                <a:solidFill>
                  <a:schemeClr val="bg1">
                    <a:lumMod val="75000"/>
                  </a:schemeClr>
                </a:solidFill>
                <a:highlight>
                  <a:srgbClr val="FFFFFF"/>
                </a:highlight>
              </a:rPr>
              <a:t>" </a:t>
            </a:r>
          </a:p>
          <a:p>
            <a:pPr marL="0" indent="0">
              <a:buNone/>
            </a:pPr>
            <a:r>
              <a:rPr lang="en-US" sz="1961" dirty="0">
                <a:solidFill>
                  <a:schemeClr val="bg1">
                    <a:lumMod val="75000"/>
                  </a:schemeClr>
                </a:solidFill>
                <a:highlight>
                  <a:srgbClr val="FFFFFF"/>
                </a:highlight>
              </a:rPr>
              <a:t>        data-win-options="{id:'</a:t>
            </a:r>
            <a:r>
              <a:rPr lang="en-US" sz="1961" dirty="0" err="1">
                <a:solidFill>
                  <a:schemeClr val="bg1">
                    <a:lumMod val="75000"/>
                  </a:schemeClr>
                </a:solidFill>
                <a:highlight>
                  <a:srgbClr val="FFFFFF"/>
                </a:highlight>
              </a:rPr>
              <a:t>cmdAdd</a:t>
            </a:r>
            <a:r>
              <a:rPr lang="en-US" sz="1961" dirty="0">
                <a:solidFill>
                  <a:schemeClr val="bg1">
                    <a:lumMod val="75000"/>
                  </a:schemeClr>
                </a:solidFill>
                <a:highlight>
                  <a:srgbClr val="FFFFFF"/>
                </a:highlight>
              </a:rPr>
              <a:t>', </a:t>
            </a:r>
            <a:r>
              <a:rPr lang="en-US" sz="1961" dirty="0" err="1">
                <a:solidFill>
                  <a:schemeClr val="bg1">
                    <a:lumMod val="75000"/>
                  </a:schemeClr>
                </a:solidFill>
                <a:highlight>
                  <a:srgbClr val="FFFFFF"/>
                </a:highlight>
              </a:rPr>
              <a:t>label:'Add</a:t>
            </a:r>
            <a:r>
              <a:rPr lang="en-US" sz="1961" dirty="0">
                <a:solidFill>
                  <a:schemeClr val="bg1">
                    <a:lumMod val="75000"/>
                  </a:schemeClr>
                </a:solidFill>
                <a:highlight>
                  <a:srgbClr val="FFFFFF"/>
                </a:highlight>
              </a:rPr>
              <a:t>', </a:t>
            </a:r>
            <a:r>
              <a:rPr lang="en-US" sz="1961" dirty="0" err="1">
                <a:solidFill>
                  <a:schemeClr val="bg1">
                    <a:lumMod val="75000"/>
                  </a:schemeClr>
                </a:solidFill>
                <a:highlight>
                  <a:srgbClr val="FFFFFF"/>
                </a:highlight>
              </a:rPr>
              <a:t>icon:'add</a:t>
            </a:r>
            <a:r>
              <a:rPr lang="en-US" sz="1961" dirty="0">
                <a:solidFill>
                  <a:schemeClr val="bg1">
                    <a:lumMod val="75000"/>
                  </a:schemeClr>
                </a:solidFill>
                <a:highlight>
                  <a:srgbClr val="FFFFFF"/>
                </a:highlight>
              </a:rPr>
              <a:t>'}"&gt;</a:t>
            </a:r>
          </a:p>
          <a:p>
            <a:pPr marL="0" indent="0">
              <a:buNone/>
            </a:pPr>
            <a:r>
              <a:rPr lang="en-US" sz="1961" dirty="0">
                <a:solidFill>
                  <a:schemeClr val="bg1">
                    <a:lumMod val="75000"/>
                  </a:schemeClr>
                </a:solidFill>
                <a:highlight>
                  <a:srgbClr val="FFFFFF"/>
                </a:highlight>
              </a:rPr>
              <a:t>    &lt;/button&gt;</a:t>
            </a:r>
          </a:p>
          <a:p>
            <a:pPr marL="0" indent="0">
              <a:buNone/>
            </a:pPr>
            <a:r>
              <a:rPr lang="en-US" sz="1961" dirty="0">
                <a:solidFill>
                  <a:schemeClr val="bg1">
                    <a:lumMod val="75000"/>
                  </a:schemeClr>
                </a:solidFill>
                <a:highlight>
                  <a:srgbClr val="FFFFFF"/>
                </a:highlight>
              </a:rPr>
              <a:t>    &lt;button data-win-control="</a:t>
            </a:r>
            <a:r>
              <a:rPr lang="en-US" sz="1961" dirty="0" err="1">
                <a:solidFill>
                  <a:schemeClr val="bg1">
                    <a:lumMod val="75000"/>
                  </a:schemeClr>
                </a:solidFill>
                <a:highlight>
                  <a:srgbClr val="FFFFFF"/>
                </a:highlight>
              </a:rPr>
              <a:t>WinJS.UI.AppBarCommand</a:t>
            </a:r>
            <a:r>
              <a:rPr lang="en-US" sz="1961" dirty="0">
                <a:solidFill>
                  <a:schemeClr val="bg1">
                    <a:lumMod val="75000"/>
                  </a:schemeClr>
                </a:solidFill>
                <a:highlight>
                  <a:srgbClr val="FFFFFF"/>
                </a:highlight>
              </a:rPr>
              <a:t>" </a:t>
            </a:r>
          </a:p>
          <a:p>
            <a:pPr marL="0" indent="0">
              <a:buNone/>
            </a:pPr>
            <a:r>
              <a:rPr lang="en-US" sz="1961" dirty="0">
                <a:solidFill>
                  <a:schemeClr val="bg1">
                    <a:lumMod val="75000"/>
                  </a:schemeClr>
                </a:solidFill>
                <a:highlight>
                  <a:srgbClr val="FFFFFF"/>
                </a:highlight>
              </a:rPr>
              <a:t>        data-win-options="{id:'</a:t>
            </a:r>
            <a:r>
              <a:rPr lang="en-US" sz="1961" dirty="0" err="1">
                <a:solidFill>
                  <a:schemeClr val="bg1">
                    <a:lumMod val="75000"/>
                  </a:schemeClr>
                </a:solidFill>
                <a:highlight>
                  <a:srgbClr val="FFFFFF"/>
                </a:highlight>
              </a:rPr>
              <a:t>cmdRemove</a:t>
            </a:r>
            <a:r>
              <a:rPr lang="en-US" sz="1961" dirty="0">
                <a:solidFill>
                  <a:schemeClr val="bg1">
                    <a:lumMod val="75000"/>
                  </a:schemeClr>
                </a:solidFill>
                <a:highlight>
                  <a:srgbClr val="FFFFFF"/>
                </a:highlight>
              </a:rPr>
              <a:t>', </a:t>
            </a:r>
            <a:r>
              <a:rPr lang="en-US" sz="1961" dirty="0" err="1">
                <a:solidFill>
                  <a:schemeClr val="bg1">
                    <a:lumMod val="75000"/>
                  </a:schemeClr>
                </a:solidFill>
                <a:highlight>
                  <a:srgbClr val="FFFFFF"/>
                </a:highlight>
              </a:rPr>
              <a:t>label:'Remove</a:t>
            </a:r>
            <a:r>
              <a:rPr lang="en-US" sz="1961" dirty="0">
                <a:solidFill>
                  <a:schemeClr val="bg1">
                    <a:lumMod val="75000"/>
                  </a:schemeClr>
                </a:solidFill>
                <a:highlight>
                  <a:srgbClr val="FFFFFF"/>
                </a:highlight>
              </a:rPr>
              <a:t>', </a:t>
            </a:r>
            <a:r>
              <a:rPr lang="en-US" sz="1961" dirty="0" err="1">
                <a:solidFill>
                  <a:schemeClr val="bg1">
                    <a:lumMod val="75000"/>
                  </a:schemeClr>
                </a:solidFill>
                <a:highlight>
                  <a:srgbClr val="FFFFFF"/>
                </a:highlight>
              </a:rPr>
              <a:t>icon:'remove</a:t>
            </a:r>
            <a:r>
              <a:rPr lang="en-US" sz="1961" dirty="0">
                <a:solidFill>
                  <a:schemeClr val="bg1">
                    <a:lumMod val="75000"/>
                  </a:schemeClr>
                </a:solidFill>
                <a:highlight>
                  <a:srgbClr val="FFFFFF"/>
                </a:highlight>
              </a:rPr>
              <a:t>'}"&gt;</a:t>
            </a:r>
          </a:p>
          <a:p>
            <a:pPr marL="0" indent="0">
              <a:buNone/>
            </a:pPr>
            <a:r>
              <a:rPr lang="en-US" sz="1961" dirty="0">
                <a:solidFill>
                  <a:schemeClr val="bg1">
                    <a:lumMod val="75000"/>
                  </a:schemeClr>
                </a:solidFill>
                <a:highlight>
                  <a:srgbClr val="FFFFFF"/>
                </a:highlight>
              </a:rPr>
              <a:t>    &lt;/button&gt;</a:t>
            </a:r>
          </a:p>
          <a:p>
            <a:pPr marL="0" indent="0">
              <a:buNone/>
            </a:pPr>
            <a:r>
              <a:rPr lang="en-US" sz="1961" dirty="0">
                <a:solidFill>
                  <a:schemeClr val="bg1">
                    <a:lumMod val="75000"/>
                  </a:schemeClr>
                </a:solidFill>
                <a:highlight>
                  <a:srgbClr val="FFFFFF"/>
                </a:highlight>
              </a:rPr>
              <a:t>    &lt;button data-win-control="</a:t>
            </a:r>
            <a:r>
              <a:rPr lang="en-US" sz="1961" dirty="0" err="1">
                <a:solidFill>
                  <a:schemeClr val="bg1">
                    <a:lumMod val="75000"/>
                  </a:schemeClr>
                </a:solidFill>
                <a:highlight>
                  <a:srgbClr val="FFFFFF"/>
                </a:highlight>
              </a:rPr>
              <a:t>WinJS.UI.AppBarCommand</a:t>
            </a:r>
            <a:r>
              <a:rPr lang="en-US" sz="1961" dirty="0">
                <a:solidFill>
                  <a:schemeClr val="bg1">
                    <a:lumMod val="75000"/>
                  </a:schemeClr>
                </a:solidFill>
                <a:highlight>
                  <a:srgbClr val="FFFFFF"/>
                </a:highlight>
              </a:rPr>
              <a:t>" </a:t>
            </a:r>
          </a:p>
          <a:p>
            <a:pPr marL="0" indent="0">
              <a:buNone/>
            </a:pPr>
            <a:r>
              <a:rPr lang="en-US" sz="1961" dirty="0">
                <a:solidFill>
                  <a:schemeClr val="bg1">
                    <a:lumMod val="75000"/>
                  </a:schemeClr>
                </a:solidFill>
                <a:highlight>
                  <a:srgbClr val="FFFFFF"/>
                </a:highlight>
              </a:rPr>
              <a:t>        data-win-options="{id:'</a:t>
            </a:r>
            <a:r>
              <a:rPr lang="en-US" sz="1961" dirty="0" err="1">
                <a:solidFill>
                  <a:schemeClr val="bg1">
                    <a:lumMod val="75000"/>
                  </a:schemeClr>
                </a:solidFill>
                <a:highlight>
                  <a:srgbClr val="FFFFFF"/>
                </a:highlight>
              </a:rPr>
              <a:t>cmdCamera</a:t>
            </a:r>
            <a:r>
              <a:rPr lang="en-US" sz="1961" dirty="0">
                <a:solidFill>
                  <a:schemeClr val="bg1">
                    <a:lumMod val="75000"/>
                  </a:schemeClr>
                </a:solidFill>
                <a:highlight>
                  <a:srgbClr val="FFFFFF"/>
                </a:highlight>
              </a:rPr>
              <a:t>', </a:t>
            </a:r>
            <a:r>
              <a:rPr lang="en-US" sz="1961" dirty="0" err="1">
                <a:solidFill>
                  <a:schemeClr val="bg1">
                    <a:lumMod val="75000"/>
                  </a:schemeClr>
                </a:solidFill>
                <a:highlight>
                  <a:srgbClr val="FFFFFF"/>
                </a:highlight>
              </a:rPr>
              <a:t>label:'Camera</a:t>
            </a:r>
            <a:r>
              <a:rPr lang="en-US" sz="1961" dirty="0">
                <a:solidFill>
                  <a:schemeClr val="bg1">
                    <a:lumMod val="75000"/>
                  </a:schemeClr>
                </a:solidFill>
                <a:highlight>
                  <a:srgbClr val="FFFFFF"/>
                </a:highlight>
              </a:rPr>
              <a:t>', </a:t>
            </a:r>
            <a:r>
              <a:rPr lang="en-US" sz="1961" dirty="0" err="1">
                <a:solidFill>
                  <a:schemeClr val="bg1">
                    <a:lumMod val="75000"/>
                  </a:schemeClr>
                </a:solidFill>
                <a:highlight>
                  <a:srgbClr val="FFFFFF"/>
                </a:highlight>
              </a:rPr>
              <a:t>icon:'camera</a:t>
            </a:r>
            <a:r>
              <a:rPr lang="en-US" sz="1961" dirty="0">
                <a:solidFill>
                  <a:schemeClr val="bg1">
                    <a:lumMod val="75000"/>
                  </a:schemeClr>
                </a:solidFill>
                <a:highlight>
                  <a:srgbClr val="FFFFFF"/>
                </a:highlight>
              </a:rPr>
              <a:t>', </a:t>
            </a:r>
          </a:p>
          <a:p>
            <a:pPr marL="0" indent="0">
              <a:buNone/>
            </a:pPr>
            <a:r>
              <a:rPr lang="en-US" sz="1961" dirty="0">
                <a:solidFill>
                  <a:srgbClr val="0000FF"/>
                </a:solidFill>
                <a:highlight>
                  <a:srgbClr val="FFFFFF"/>
                </a:highlight>
              </a:rPr>
              <a:t>                           </a:t>
            </a:r>
            <a:r>
              <a:rPr lang="en-US" sz="1961" dirty="0" err="1">
                <a:solidFill>
                  <a:srgbClr val="0000FF"/>
                </a:solidFill>
                <a:highlight>
                  <a:srgbClr val="FFFFFF"/>
                </a:highlight>
              </a:rPr>
              <a:t>section:'selection</a:t>
            </a:r>
            <a:r>
              <a:rPr lang="en-US" sz="1961" dirty="0">
                <a:solidFill>
                  <a:srgbClr val="0000FF"/>
                </a:solidFill>
                <a:highlight>
                  <a:srgbClr val="FFFFFF"/>
                </a:highlight>
              </a:rPr>
              <a:t>'</a:t>
            </a:r>
            <a:r>
              <a:rPr lang="en-US" sz="1961" dirty="0">
                <a:solidFill>
                  <a:schemeClr val="bg1">
                    <a:lumMod val="75000"/>
                  </a:schemeClr>
                </a:solidFill>
                <a:highlight>
                  <a:srgbClr val="FFFFFF"/>
                </a:highlight>
              </a:rPr>
              <a:t>}"&gt;</a:t>
            </a:r>
          </a:p>
          <a:p>
            <a:pPr marL="0" indent="0">
              <a:buNone/>
            </a:pPr>
            <a:r>
              <a:rPr lang="en-US" sz="1961" dirty="0">
                <a:solidFill>
                  <a:srgbClr val="0000FF"/>
                </a:solidFill>
                <a:highlight>
                  <a:srgbClr val="FFFFFF"/>
                </a:highlight>
              </a:rPr>
              <a:t>    </a:t>
            </a:r>
            <a:r>
              <a:rPr lang="en-US" sz="1961" dirty="0">
                <a:solidFill>
                  <a:schemeClr val="bg1">
                    <a:lumMod val="75000"/>
                  </a:schemeClr>
                </a:solidFill>
                <a:highlight>
                  <a:srgbClr val="FFFFFF"/>
                </a:highlight>
              </a:rPr>
              <a:t>&lt;/button&gt;</a:t>
            </a:r>
          </a:p>
          <a:p>
            <a:pPr marL="0" indent="0">
              <a:buNone/>
            </a:pPr>
            <a:endParaRPr lang="en-US" sz="1961" dirty="0">
              <a:solidFill>
                <a:schemeClr val="bg1">
                  <a:lumMod val="75000"/>
                </a:schemeClr>
              </a:solidFill>
              <a:highlight>
                <a:srgbClr val="FFFFFF"/>
              </a:highlight>
            </a:endParaRPr>
          </a:p>
          <a:p>
            <a:pPr marL="0" indent="0">
              <a:buNone/>
            </a:pPr>
            <a:r>
              <a:rPr lang="en-US" sz="1961" dirty="0">
                <a:solidFill>
                  <a:schemeClr val="bg1">
                    <a:lumMod val="75000"/>
                  </a:schemeClr>
                </a:solidFill>
                <a:highlight>
                  <a:srgbClr val="FFFFFF"/>
                </a:highlight>
              </a:rPr>
              <a:t>&lt;/div&gt;</a:t>
            </a:r>
            <a:endParaRPr lang="en-US" sz="1961" dirty="0">
              <a:solidFill>
                <a:schemeClr val="bg1">
                  <a:lumMod val="75000"/>
                </a:schemeClr>
              </a:solidFill>
              <a:ea typeface="Calibri" panose="020F0502020204030204" pitchFamily="34" charset="0"/>
            </a:endParaRPr>
          </a:p>
        </p:txBody>
      </p:sp>
      <p:sp>
        <p:nvSpPr>
          <p:cNvPr id="2" name="Title 1"/>
          <p:cNvSpPr>
            <a:spLocks noGrp="1"/>
          </p:cNvSpPr>
          <p:nvPr>
            <p:ph type="title"/>
          </p:nvPr>
        </p:nvSpPr>
        <p:spPr/>
        <p:txBody>
          <a:bodyPr/>
          <a:lstStyle/>
          <a:p>
            <a:r>
              <a:rPr lang="en-US" dirty="0" err="1" smtClean="0"/>
              <a:t>AppBar</a:t>
            </a:r>
            <a:r>
              <a:rPr lang="en-US" dirty="0" smtClean="0"/>
              <a:t> </a:t>
            </a:r>
            <a:r>
              <a:rPr lang="ru-RU" dirty="0" smtClean="0"/>
              <a:t>для</a:t>
            </a:r>
            <a:r>
              <a:rPr lang="en-US" dirty="0" smtClean="0"/>
              <a:t> Phone</a:t>
            </a:r>
            <a:endParaRPr lang="en-US" dirty="0"/>
          </a:p>
        </p:txBody>
      </p:sp>
    </p:spTree>
    <p:extLst>
      <p:ext uri="{BB962C8B-B14F-4D97-AF65-F5344CB8AC3E}">
        <p14:creationId xmlns:p14="http://schemas.microsoft.com/office/powerpoint/2010/main" val="691828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17762" y="1331385"/>
            <a:ext cx="3090798" cy="5145105"/>
          </a:xfrm>
          <a:prstGeom prst="rect">
            <a:avLst/>
          </a:prstGeom>
        </p:spPr>
      </p:pic>
      <p:pic>
        <p:nvPicPr>
          <p:cNvPr id="7" name="Picture 6"/>
          <p:cNvPicPr>
            <a:picLocks noChangeAspect="1"/>
          </p:cNvPicPr>
          <p:nvPr/>
        </p:nvPicPr>
        <p:blipFill>
          <a:blip r:embed="rId4"/>
          <a:stretch>
            <a:fillRect/>
          </a:stretch>
        </p:blipFill>
        <p:spPr>
          <a:xfrm>
            <a:off x="4545932" y="1331384"/>
            <a:ext cx="3100136" cy="515444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873" y="1335534"/>
            <a:ext cx="3092205" cy="5153674"/>
          </a:xfrm>
          <a:prstGeom prst="rect">
            <a:avLst/>
          </a:prstGeom>
        </p:spPr>
      </p:pic>
      <p:sp>
        <p:nvSpPr>
          <p:cNvPr id="3" name="Title 2"/>
          <p:cNvSpPr>
            <a:spLocks noGrp="1"/>
          </p:cNvSpPr>
          <p:nvPr>
            <p:ph type="title"/>
          </p:nvPr>
        </p:nvSpPr>
        <p:spPr/>
        <p:txBody>
          <a:bodyPr/>
          <a:lstStyle/>
          <a:p>
            <a:r>
              <a:rPr lang="en-US" dirty="0" err="1" smtClean="0"/>
              <a:t>ListView</a:t>
            </a:r>
            <a:r>
              <a:rPr lang="en-US" dirty="0" smtClean="0"/>
              <a:t> </a:t>
            </a:r>
            <a:r>
              <a:rPr lang="ru-RU" dirty="0" smtClean="0"/>
              <a:t>для</a:t>
            </a:r>
            <a:r>
              <a:rPr lang="en-US" dirty="0" smtClean="0"/>
              <a:t> Phone</a:t>
            </a:r>
            <a:endParaRPr lang="en-US" b="1" dirty="0"/>
          </a:p>
        </p:txBody>
      </p:sp>
    </p:spTree>
    <p:extLst>
      <p:ext uri="{BB962C8B-B14F-4D97-AF65-F5344CB8AC3E}">
        <p14:creationId xmlns:p14="http://schemas.microsoft.com/office/powerpoint/2010/main" val="2207081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046745"/>
            <a:ext cx="11653523" cy="3596882"/>
          </a:xfrm>
        </p:spPr>
        <p:txBody>
          <a:bodyPr/>
          <a:lstStyle/>
          <a:p>
            <a:pPr marL="0" indent="0">
              <a:buNone/>
            </a:pPr>
            <a:r>
              <a:rPr lang="en-US" dirty="0">
                <a:solidFill>
                  <a:srgbClr val="0000FF"/>
                </a:solidFill>
                <a:highlight>
                  <a:srgbClr val="FFFFFF"/>
                </a:highlight>
              </a:rPr>
              <a:t>&lt;</a:t>
            </a:r>
            <a:r>
              <a:rPr lang="en-US" dirty="0">
                <a:solidFill>
                  <a:srgbClr val="800000"/>
                </a:solidFill>
                <a:highlight>
                  <a:srgbClr val="FFFFFF"/>
                </a:highlight>
              </a:rPr>
              <a:t>div</a:t>
            </a:r>
            <a:r>
              <a:rPr lang="en-US" dirty="0">
                <a:solidFill>
                  <a:srgbClr val="000000"/>
                </a:solidFill>
                <a:highlight>
                  <a:srgbClr val="FFFFFF"/>
                </a:highlight>
              </a:rPr>
              <a:t> </a:t>
            </a:r>
            <a:r>
              <a:rPr lang="en-US" dirty="0">
                <a:solidFill>
                  <a:srgbClr val="FF0000"/>
                </a:solidFill>
                <a:highlight>
                  <a:srgbClr val="FFFFFF"/>
                </a:highlight>
              </a:rPr>
              <a:t>data-win-control</a:t>
            </a:r>
            <a:r>
              <a:rPr lang="en-US" dirty="0">
                <a:solidFill>
                  <a:srgbClr val="0000FF"/>
                </a:solidFill>
                <a:highlight>
                  <a:srgbClr val="FFFFFF"/>
                </a:highlight>
              </a:rPr>
              <a:t>="</a:t>
            </a:r>
            <a:r>
              <a:rPr lang="en-US" dirty="0" err="1">
                <a:solidFill>
                  <a:srgbClr val="0000FF"/>
                </a:solidFill>
                <a:highlight>
                  <a:srgbClr val="FFFFFF"/>
                </a:highlight>
              </a:rPr>
              <a:t>WinJS.UI.ListView</a:t>
            </a:r>
            <a:r>
              <a:rPr lang="en-US" dirty="0">
                <a:solidFill>
                  <a:srgbClr val="0000FF"/>
                </a:solidFill>
                <a:highlight>
                  <a:srgbClr val="FFFFFF"/>
                </a:highlight>
              </a:rPr>
              <a:t>"</a:t>
            </a:r>
            <a:r>
              <a:rPr lang="en-US" dirty="0">
                <a:solidFill>
                  <a:srgbClr val="000000"/>
                </a:solidFill>
                <a:highlight>
                  <a:srgbClr val="FFFFFF"/>
                </a:highlight>
              </a:rPr>
              <a:t> </a:t>
            </a:r>
            <a:r>
              <a:rPr lang="en-US" dirty="0">
                <a:solidFill>
                  <a:srgbClr val="FF0000"/>
                </a:solidFill>
                <a:highlight>
                  <a:srgbClr val="FFFFFF"/>
                </a:highlight>
              </a:rPr>
              <a:t>data-win-options</a:t>
            </a:r>
            <a:r>
              <a:rPr lang="en-US" dirty="0">
                <a:solidFill>
                  <a:srgbClr val="0000FF"/>
                </a:solidFill>
                <a:highlight>
                  <a:srgbClr val="FFFFFF"/>
                </a:highlight>
              </a:rPr>
              <a:t>="{</a:t>
            </a:r>
          </a:p>
          <a:p>
            <a:pPr marL="0" indent="0">
              <a:buNone/>
            </a:pPr>
            <a:r>
              <a:rPr lang="en-US" dirty="0" smtClean="0">
                <a:solidFill>
                  <a:srgbClr val="0000FF"/>
                </a:solidFill>
                <a:highlight>
                  <a:srgbClr val="FFFFFF"/>
                </a:highlight>
              </a:rPr>
              <a:t>	</a:t>
            </a:r>
            <a:r>
              <a:rPr lang="en-US" dirty="0" err="1" smtClean="0">
                <a:solidFill>
                  <a:srgbClr val="0000FF"/>
                </a:solidFill>
                <a:highlight>
                  <a:srgbClr val="FFFFFF"/>
                </a:highlight>
              </a:rPr>
              <a:t>itemDataSource</a:t>
            </a:r>
            <a:r>
              <a:rPr lang="en-US" dirty="0">
                <a:solidFill>
                  <a:srgbClr val="0000FF"/>
                </a:solidFill>
                <a:highlight>
                  <a:srgbClr val="FFFFFF"/>
                </a:highlight>
              </a:rPr>
              <a:t>: </a:t>
            </a:r>
            <a:r>
              <a:rPr lang="en-US" dirty="0" err="1">
                <a:solidFill>
                  <a:srgbClr val="0000FF"/>
                </a:solidFill>
                <a:highlight>
                  <a:srgbClr val="FFFFFF"/>
                </a:highlight>
              </a:rPr>
              <a:t>myDataSource</a:t>
            </a:r>
            <a:r>
              <a:rPr lang="en-US" dirty="0">
                <a:solidFill>
                  <a:srgbClr val="0000FF"/>
                </a:solidFill>
                <a:highlight>
                  <a:srgbClr val="FFFFFF"/>
                </a:highlight>
              </a:rPr>
              <a:t>,</a:t>
            </a:r>
          </a:p>
          <a:p>
            <a:pPr marL="0" indent="0">
              <a:buNone/>
            </a:pPr>
            <a:r>
              <a:rPr lang="en-US" dirty="0" smtClean="0">
                <a:solidFill>
                  <a:srgbClr val="0000FF"/>
                </a:solidFill>
                <a:highlight>
                  <a:srgbClr val="FFFFFF"/>
                </a:highlight>
              </a:rPr>
              <a:t>	layout</a:t>
            </a:r>
            <a:r>
              <a:rPr lang="en-US" dirty="0">
                <a:solidFill>
                  <a:srgbClr val="0000FF"/>
                </a:solidFill>
                <a:highlight>
                  <a:srgbClr val="FFFFFF"/>
                </a:highlight>
              </a:rPr>
              <a:t>: { type: </a:t>
            </a:r>
            <a:r>
              <a:rPr lang="en-US" dirty="0" err="1">
                <a:solidFill>
                  <a:srgbClr val="0000FF"/>
                </a:solidFill>
                <a:highlight>
                  <a:srgbClr val="FFFFFF"/>
                </a:highlight>
              </a:rPr>
              <a:t>WinJS.UI.ListLayout</a:t>
            </a:r>
            <a:r>
              <a:rPr lang="en-US" dirty="0">
                <a:solidFill>
                  <a:srgbClr val="0000FF"/>
                </a:solidFill>
                <a:highlight>
                  <a:srgbClr val="FFFFFF"/>
                </a:highlight>
              </a:rPr>
              <a:t> },</a:t>
            </a:r>
          </a:p>
          <a:p>
            <a:pPr marL="0" indent="0">
              <a:buNone/>
            </a:pPr>
            <a:r>
              <a:rPr lang="en-US" dirty="0" smtClean="0">
                <a:solidFill>
                  <a:srgbClr val="0000FF"/>
                </a:solidFill>
                <a:highlight>
                  <a:srgbClr val="FFFFFF"/>
                </a:highlight>
              </a:rPr>
              <a:t>	</a:t>
            </a:r>
            <a:r>
              <a:rPr lang="en-US" dirty="0" err="1" smtClean="0">
                <a:solidFill>
                  <a:srgbClr val="0000FF"/>
                </a:solidFill>
                <a:highlight>
                  <a:srgbClr val="FFFFFF"/>
                </a:highlight>
              </a:rPr>
              <a:t>itemTemplate</a:t>
            </a:r>
            <a:r>
              <a:rPr lang="en-US" dirty="0">
                <a:solidFill>
                  <a:srgbClr val="0000FF"/>
                </a:solidFill>
                <a:highlight>
                  <a:srgbClr val="FFFFFF"/>
                </a:highlight>
              </a:rPr>
              <a:t>: </a:t>
            </a:r>
            <a:r>
              <a:rPr lang="en-US" dirty="0" err="1">
                <a:solidFill>
                  <a:srgbClr val="0000FF"/>
                </a:solidFill>
                <a:highlight>
                  <a:srgbClr val="FFFFFF"/>
                </a:highlight>
              </a:rPr>
              <a:t>myItemTemplate</a:t>
            </a:r>
            <a:r>
              <a:rPr lang="en-US" dirty="0">
                <a:solidFill>
                  <a:srgbClr val="0000FF"/>
                </a:solidFill>
                <a:highlight>
                  <a:srgbClr val="FFFFFF"/>
                </a:highlight>
              </a:rPr>
              <a:t>,</a:t>
            </a:r>
          </a:p>
          <a:p>
            <a:pPr marL="0" indent="0">
              <a:buNone/>
            </a:pPr>
            <a:r>
              <a:rPr lang="en-US" dirty="0" smtClean="0">
                <a:solidFill>
                  <a:srgbClr val="0000FF"/>
                </a:solidFill>
                <a:highlight>
                  <a:srgbClr val="FFFFFF"/>
                </a:highlight>
              </a:rPr>
              <a:t>	</a:t>
            </a:r>
            <a:r>
              <a:rPr lang="en-US" dirty="0" err="1" smtClean="0">
                <a:solidFill>
                  <a:srgbClr val="0000FF"/>
                </a:solidFill>
                <a:highlight>
                  <a:srgbClr val="FFFFFF"/>
                </a:highlight>
              </a:rPr>
              <a:t>selectionMode</a:t>
            </a:r>
            <a:r>
              <a:rPr lang="en-US" dirty="0">
                <a:solidFill>
                  <a:srgbClr val="0000FF"/>
                </a:solidFill>
                <a:highlight>
                  <a:srgbClr val="FFFFFF"/>
                </a:highlight>
              </a:rPr>
              <a:t>: 'multi',</a:t>
            </a:r>
          </a:p>
          <a:p>
            <a:pPr marL="0" indent="0">
              <a:buNone/>
            </a:pPr>
            <a:r>
              <a:rPr lang="en-US" dirty="0" smtClean="0">
                <a:solidFill>
                  <a:srgbClr val="0000FF"/>
                </a:solidFill>
                <a:highlight>
                  <a:srgbClr val="FFFFFF"/>
                </a:highlight>
              </a:rPr>
              <a:t>	</a:t>
            </a:r>
            <a:r>
              <a:rPr lang="en-US" dirty="0" err="1" smtClean="0">
                <a:solidFill>
                  <a:srgbClr val="0000FF"/>
                </a:solidFill>
                <a:highlight>
                  <a:srgbClr val="FFFFFF"/>
                </a:highlight>
              </a:rPr>
              <a:t>tapBehavior</a:t>
            </a:r>
            <a:r>
              <a:rPr lang="en-US" dirty="0">
                <a:solidFill>
                  <a:srgbClr val="0000FF"/>
                </a:solidFill>
                <a:highlight>
                  <a:srgbClr val="FFFFFF"/>
                </a:highlight>
              </a:rPr>
              <a:t>: </a:t>
            </a:r>
            <a:r>
              <a:rPr lang="en-US" dirty="0" smtClean="0">
                <a:solidFill>
                  <a:srgbClr val="0000FF"/>
                </a:solidFill>
                <a:highlight>
                  <a:srgbClr val="FFFFFF"/>
                </a:highlight>
              </a:rPr>
              <a:t>'</a:t>
            </a:r>
            <a:r>
              <a:rPr lang="en-US" dirty="0" err="1" smtClean="0">
                <a:solidFill>
                  <a:srgbClr val="0000FF"/>
                </a:solidFill>
                <a:highlight>
                  <a:srgbClr val="FFFFFF"/>
                </a:highlight>
              </a:rPr>
              <a:t>toggleSelect</a:t>
            </a:r>
            <a:r>
              <a:rPr lang="en-US" dirty="0" smtClean="0">
                <a:solidFill>
                  <a:srgbClr val="0000FF"/>
                </a:solidFill>
                <a:highlight>
                  <a:srgbClr val="FFFFFF"/>
                </a:highlight>
              </a:rPr>
              <a:t>'</a:t>
            </a:r>
          </a:p>
          <a:p>
            <a:pPr marL="0" indent="0">
              <a:buNone/>
            </a:pPr>
            <a:r>
              <a:rPr lang="en-US" dirty="0" smtClean="0">
                <a:solidFill>
                  <a:srgbClr val="0000FF"/>
                </a:solidFill>
                <a:highlight>
                  <a:srgbClr val="FFFFFF"/>
                </a:highlight>
              </a:rPr>
              <a:t>	}"&gt;</a:t>
            </a:r>
            <a:endParaRPr lang="en-US" dirty="0">
              <a:solidFill>
                <a:srgbClr val="000000"/>
              </a:solidFill>
              <a:highlight>
                <a:srgbClr val="FFFFFF"/>
              </a:highlight>
            </a:endParaRPr>
          </a:p>
          <a:p>
            <a:pPr marL="0" indent="0">
              <a:buNone/>
            </a:pPr>
            <a:r>
              <a:rPr lang="en-US" dirty="0" smtClean="0">
                <a:solidFill>
                  <a:srgbClr val="0000FF"/>
                </a:solidFill>
                <a:highlight>
                  <a:srgbClr val="FFFFFF"/>
                </a:highlight>
              </a:rPr>
              <a:t>&lt;/</a:t>
            </a:r>
            <a:r>
              <a:rPr lang="en-US" dirty="0">
                <a:solidFill>
                  <a:srgbClr val="800000"/>
                </a:solidFill>
                <a:highlight>
                  <a:srgbClr val="FFFFFF"/>
                </a:highlight>
              </a:rPr>
              <a:t>div</a:t>
            </a:r>
            <a:r>
              <a:rPr lang="en-US" dirty="0">
                <a:solidFill>
                  <a:srgbClr val="0000FF"/>
                </a:solidFill>
                <a:highlight>
                  <a:srgbClr val="FFFFFF"/>
                </a:highlight>
              </a:rPr>
              <a:t>&gt;</a:t>
            </a:r>
            <a:endParaRPr lang="en-US" dirty="0">
              <a:solidFill>
                <a:srgbClr val="1A1A1A"/>
              </a:solidFill>
              <a:ea typeface="Calibri" panose="020F0502020204030204" pitchFamily="34" charset="0"/>
            </a:endParaRPr>
          </a:p>
        </p:txBody>
      </p:sp>
      <p:sp>
        <p:nvSpPr>
          <p:cNvPr id="2" name="Title 1"/>
          <p:cNvSpPr>
            <a:spLocks noGrp="1"/>
          </p:cNvSpPr>
          <p:nvPr>
            <p:ph type="title"/>
          </p:nvPr>
        </p:nvSpPr>
        <p:spPr/>
        <p:txBody>
          <a:bodyPr/>
          <a:lstStyle/>
          <a:p>
            <a:r>
              <a:rPr lang="ru-RU" dirty="0" smtClean="0"/>
              <a:t>Использование</a:t>
            </a:r>
            <a:r>
              <a:rPr lang="en-US" dirty="0" smtClean="0"/>
              <a:t> </a:t>
            </a:r>
            <a:r>
              <a:rPr lang="en-US" dirty="0" err="1" smtClean="0"/>
              <a:t>ListView</a:t>
            </a:r>
            <a:endParaRPr lang="en-US" dirty="0"/>
          </a:p>
        </p:txBody>
      </p:sp>
    </p:spTree>
    <p:extLst>
      <p:ext uri="{BB962C8B-B14F-4D97-AF65-F5344CB8AC3E}">
        <p14:creationId xmlns:p14="http://schemas.microsoft.com/office/powerpoint/2010/main" val="1294011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u-RU" dirty="0" smtClean="0"/>
              <a:t>Будущее </a:t>
            </a:r>
            <a:r>
              <a:rPr lang="en-US" dirty="0" err="1" smtClean="0"/>
              <a:t>WinJS</a:t>
            </a:r>
            <a:endParaRPr lang="en-US" i="1" dirty="0"/>
          </a:p>
        </p:txBody>
      </p:sp>
      <p:grpSp>
        <p:nvGrpSpPr>
          <p:cNvPr id="21" name="Group 20"/>
          <p:cNvGrpSpPr/>
          <p:nvPr/>
        </p:nvGrpSpPr>
        <p:grpSpPr>
          <a:xfrm>
            <a:off x="1837983" y="1262641"/>
            <a:ext cx="3961744" cy="2461624"/>
            <a:chOff x="802247" y="4623640"/>
            <a:chExt cx="1916789" cy="1190994"/>
          </a:xfrm>
        </p:grpSpPr>
        <p:sp>
          <p:nvSpPr>
            <p:cNvPr id="27" name="Rectangle 26"/>
            <p:cNvSpPr/>
            <p:nvPr/>
          </p:nvSpPr>
          <p:spPr bwMode="auto">
            <a:xfrm>
              <a:off x="884020" y="4762853"/>
              <a:ext cx="1752600" cy="90892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gradFill>
                    <a:gsLst>
                      <a:gs pos="0">
                        <a:srgbClr val="FFFFFF"/>
                      </a:gs>
                      <a:gs pos="100000">
                        <a:srgbClr val="FFFFFF"/>
                      </a:gs>
                    </a:gsLst>
                    <a:lin ang="5400000" scaled="0"/>
                  </a:gradFill>
                  <a:ea typeface="Segoe UI" pitchFamily="34" charset="0"/>
                  <a:cs typeface="Segoe UI" pitchFamily="34" charset="0"/>
                </a:rPr>
                <a:t>WinJS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24"/>
            <p:cNvSpPr>
              <a:spLocks noEditPoints="1"/>
            </p:cNvSpPr>
            <p:nvPr/>
          </p:nvSpPr>
          <p:spPr bwMode="auto">
            <a:xfrm>
              <a:off x="802247" y="4623640"/>
              <a:ext cx="1916789" cy="1190994"/>
            </a:xfrm>
            <a:custGeom>
              <a:avLst/>
              <a:gdLst>
                <a:gd name="T0" fmla="*/ 3381 w 3430"/>
                <a:gd name="T1" fmla="*/ 0 h 2130"/>
                <a:gd name="T2" fmla="*/ 49 w 3430"/>
                <a:gd name="T3" fmla="*/ 0 h 2130"/>
                <a:gd name="T4" fmla="*/ 0 w 3430"/>
                <a:gd name="T5" fmla="*/ 49 h 2130"/>
                <a:gd name="T6" fmla="*/ 0 w 3430"/>
                <a:gd name="T7" fmla="*/ 2081 h 2130"/>
                <a:gd name="T8" fmla="*/ 49 w 3430"/>
                <a:gd name="T9" fmla="*/ 2130 h 2130"/>
                <a:gd name="T10" fmla="*/ 3381 w 3430"/>
                <a:gd name="T11" fmla="*/ 2130 h 2130"/>
                <a:gd name="T12" fmla="*/ 3430 w 3430"/>
                <a:gd name="T13" fmla="*/ 2081 h 2130"/>
                <a:gd name="T14" fmla="*/ 3430 w 3430"/>
                <a:gd name="T15" fmla="*/ 49 h 2130"/>
                <a:gd name="T16" fmla="*/ 3381 w 3430"/>
                <a:gd name="T17" fmla="*/ 0 h 2130"/>
                <a:gd name="T18" fmla="*/ 1706 w 3430"/>
                <a:gd name="T19" fmla="*/ 2064 h 2130"/>
                <a:gd name="T20" fmla="*/ 1635 w 3430"/>
                <a:gd name="T21" fmla="*/ 2054 h 2130"/>
                <a:gd name="T22" fmla="*/ 1635 w 3430"/>
                <a:gd name="T23" fmla="*/ 1994 h 2130"/>
                <a:gd name="T24" fmla="*/ 1706 w 3430"/>
                <a:gd name="T25" fmla="*/ 1995 h 2130"/>
                <a:gd name="T26" fmla="*/ 1706 w 3430"/>
                <a:gd name="T27" fmla="*/ 2064 h 2130"/>
                <a:gd name="T28" fmla="*/ 1635 w 3430"/>
                <a:gd name="T29" fmla="*/ 1987 h 2130"/>
                <a:gd name="T30" fmla="*/ 1635 w 3430"/>
                <a:gd name="T31" fmla="*/ 1928 h 2130"/>
                <a:gd name="T32" fmla="*/ 1706 w 3430"/>
                <a:gd name="T33" fmla="*/ 1917 h 2130"/>
                <a:gd name="T34" fmla="*/ 1706 w 3430"/>
                <a:gd name="T35" fmla="*/ 1987 h 2130"/>
                <a:gd name="T36" fmla="*/ 1635 w 3430"/>
                <a:gd name="T37" fmla="*/ 1987 h 2130"/>
                <a:gd name="T38" fmla="*/ 1810 w 3430"/>
                <a:gd name="T39" fmla="*/ 2079 h 2130"/>
                <a:gd name="T40" fmla="*/ 1715 w 3430"/>
                <a:gd name="T41" fmla="*/ 2065 h 2130"/>
                <a:gd name="T42" fmla="*/ 1715 w 3430"/>
                <a:gd name="T43" fmla="*/ 1995 h 2130"/>
                <a:gd name="T44" fmla="*/ 1810 w 3430"/>
                <a:gd name="T45" fmla="*/ 1995 h 2130"/>
                <a:gd name="T46" fmla="*/ 1810 w 3430"/>
                <a:gd name="T47" fmla="*/ 2079 h 2130"/>
                <a:gd name="T48" fmla="*/ 1715 w 3430"/>
                <a:gd name="T49" fmla="*/ 1916 h 2130"/>
                <a:gd name="T50" fmla="*/ 1810 w 3430"/>
                <a:gd name="T51" fmla="*/ 1902 h 2130"/>
                <a:gd name="T52" fmla="*/ 1810 w 3430"/>
                <a:gd name="T53" fmla="*/ 1986 h 2130"/>
                <a:gd name="T54" fmla="*/ 1715 w 3430"/>
                <a:gd name="T55" fmla="*/ 1987 h 2130"/>
                <a:gd name="T56" fmla="*/ 1715 w 3430"/>
                <a:gd name="T57" fmla="*/ 1916 h 2130"/>
                <a:gd name="T58" fmla="*/ 3165 w 3430"/>
                <a:gd name="T59" fmla="*/ 1815 h 2130"/>
                <a:gd name="T60" fmla="*/ 3123 w 3430"/>
                <a:gd name="T61" fmla="*/ 1856 h 2130"/>
                <a:gd name="T62" fmla="*/ 307 w 3430"/>
                <a:gd name="T63" fmla="*/ 1856 h 2130"/>
                <a:gd name="T64" fmla="*/ 265 w 3430"/>
                <a:gd name="T65" fmla="*/ 1815 h 2130"/>
                <a:gd name="T66" fmla="*/ 265 w 3430"/>
                <a:gd name="T67" fmla="*/ 297 h 2130"/>
                <a:gd name="T68" fmla="*/ 307 w 3430"/>
                <a:gd name="T69" fmla="*/ 256 h 2130"/>
                <a:gd name="T70" fmla="*/ 3123 w 3430"/>
                <a:gd name="T71" fmla="*/ 256 h 2130"/>
                <a:gd name="T72" fmla="*/ 3165 w 3430"/>
                <a:gd name="T73" fmla="*/ 297 h 2130"/>
                <a:gd name="T74" fmla="*/ 3165 w 3430"/>
                <a:gd name="T75" fmla="*/ 1815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30" h="2130">
                  <a:moveTo>
                    <a:pt x="3381" y="0"/>
                  </a:moveTo>
                  <a:cubicBezTo>
                    <a:pt x="49" y="0"/>
                    <a:pt x="49" y="0"/>
                    <a:pt x="49" y="0"/>
                  </a:cubicBezTo>
                  <a:cubicBezTo>
                    <a:pt x="22" y="0"/>
                    <a:pt x="0" y="22"/>
                    <a:pt x="0" y="49"/>
                  </a:cubicBezTo>
                  <a:cubicBezTo>
                    <a:pt x="0" y="2081"/>
                    <a:pt x="0" y="2081"/>
                    <a:pt x="0" y="2081"/>
                  </a:cubicBezTo>
                  <a:cubicBezTo>
                    <a:pt x="0" y="2108"/>
                    <a:pt x="22" y="2130"/>
                    <a:pt x="49" y="2130"/>
                  </a:cubicBezTo>
                  <a:cubicBezTo>
                    <a:pt x="3381" y="2130"/>
                    <a:pt x="3381" y="2130"/>
                    <a:pt x="3381" y="2130"/>
                  </a:cubicBezTo>
                  <a:cubicBezTo>
                    <a:pt x="3408" y="2130"/>
                    <a:pt x="3430" y="2108"/>
                    <a:pt x="3430" y="2081"/>
                  </a:cubicBezTo>
                  <a:cubicBezTo>
                    <a:pt x="3430" y="49"/>
                    <a:pt x="3430" y="49"/>
                    <a:pt x="3430" y="49"/>
                  </a:cubicBezTo>
                  <a:cubicBezTo>
                    <a:pt x="3430" y="22"/>
                    <a:pt x="3408" y="0"/>
                    <a:pt x="3381" y="0"/>
                  </a:cubicBezTo>
                  <a:close/>
                  <a:moveTo>
                    <a:pt x="1706" y="2064"/>
                  </a:moveTo>
                  <a:cubicBezTo>
                    <a:pt x="1682" y="2061"/>
                    <a:pt x="1658" y="2057"/>
                    <a:pt x="1635" y="2054"/>
                  </a:cubicBezTo>
                  <a:cubicBezTo>
                    <a:pt x="1635" y="2034"/>
                    <a:pt x="1635" y="2014"/>
                    <a:pt x="1635" y="1994"/>
                  </a:cubicBezTo>
                  <a:cubicBezTo>
                    <a:pt x="1658" y="1995"/>
                    <a:pt x="1682" y="1995"/>
                    <a:pt x="1706" y="1995"/>
                  </a:cubicBezTo>
                  <a:cubicBezTo>
                    <a:pt x="1706" y="1995"/>
                    <a:pt x="1707" y="2063"/>
                    <a:pt x="1706" y="2064"/>
                  </a:cubicBezTo>
                  <a:close/>
                  <a:moveTo>
                    <a:pt x="1635" y="1987"/>
                  </a:moveTo>
                  <a:cubicBezTo>
                    <a:pt x="1635" y="1967"/>
                    <a:pt x="1635" y="1948"/>
                    <a:pt x="1635" y="1928"/>
                  </a:cubicBezTo>
                  <a:cubicBezTo>
                    <a:pt x="1658" y="1924"/>
                    <a:pt x="1682" y="1921"/>
                    <a:pt x="1706" y="1917"/>
                  </a:cubicBezTo>
                  <a:cubicBezTo>
                    <a:pt x="1706" y="1940"/>
                    <a:pt x="1706" y="1963"/>
                    <a:pt x="1706" y="1987"/>
                  </a:cubicBezTo>
                  <a:cubicBezTo>
                    <a:pt x="1682" y="1987"/>
                    <a:pt x="1659" y="1987"/>
                    <a:pt x="1635" y="1987"/>
                  </a:cubicBezTo>
                  <a:close/>
                  <a:moveTo>
                    <a:pt x="1810" y="2079"/>
                  </a:moveTo>
                  <a:cubicBezTo>
                    <a:pt x="1779" y="2074"/>
                    <a:pt x="1747" y="2070"/>
                    <a:pt x="1715" y="2065"/>
                  </a:cubicBezTo>
                  <a:cubicBezTo>
                    <a:pt x="1715" y="2042"/>
                    <a:pt x="1715" y="2018"/>
                    <a:pt x="1715" y="1995"/>
                  </a:cubicBezTo>
                  <a:cubicBezTo>
                    <a:pt x="1747" y="1995"/>
                    <a:pt x="1779" y="1995"/>
                    <a:pt x="1810" y="1995"/>
                  </a:cubicBezTo>
                  <a:cubicBezTo>
                    <a:pt x="1810" y="2023"/>
                    <a:pt x="1810" y="2051"/>
                    <a:pt x="1810" y="2079"/>
                  </a:cubicBezTo>
                  <a:close/>
                  <a:moveTo>
                    <a:pt x="1715" y="1916"/>
                  </a:moveTo>
                  <a:cubicBezTo>
                    <a:pt x="1747" y="1911"/>
                    <a:pt x="1779" y="1907"/>
                    <a:pt x="1810" y="1902"/>
                  </a:cubicBezTo>
                  <a:cubicBezTo>
                    <a:pt x="1810" y="1930"/>
                    <a:pt x="1810" y="1958"/>
                    <a:pt x="1810" y="1986"/>
                  </a:cubicBezTo>
                  <a:cubicBezTo>
                    <a:pt x="1779" y="1986"/>
                    <a:pt x="1747" y="1986"/>
                    <a:pt x="1715" y="1987"/>
                  </a:cubicBezTo>
                  <a:cubicBezTo>
                    <a:pt x="1715" y="1986"/>
                    <a:pt x="1715" y="1917"/>
                    <a:pt x="1715" y="1916"/>
                  </a:cubicBezTo>
                  <a:close/>
                  <a:moveTo>
                    <a:pt x="3165" y="1815"/>
                  </a:moveTo>
                  <a:cubicBezTo>
                    <a:pt x="3165" y="1838"/>
                    <a:pt x="3146" y="1856"/>
                    <a:pt x="3123" y="1856"/>
                  </a:cubicBezTo>
                  <a:cubicBezTo>
                    <a:pt x="307" y="1856"/>
                    <a:pt x="307" y="1856"/>
                    <a:pt x="307" y="1856"/>
                  </a:cubicBezTo>
                  <a:cubicBezTo>
                    <a:pt x="284" y="1856"/>
                    <a:pt x="265" y="1838"/>
                    <a:pt x="265" y="1815"/>
                  </a:cubicBezTo>
                  <a:cubicBezTo>
                    <a:pt x="265" y="297"/>
                    <a:pt x="265" y="297"/>
                    <a:pt x="265" y="297"/>
                  </a:cubicBezTo>
                  <a:cubicBezTo>
                    <a:pt x="265" y="274"/>
                    <a:pt x="284" y="256"/>
                    <a:pt x="307" y="256"/>
                  </a:cubicBezTo>
                  <a:cubicBezTo>
                    <a:pt x="3123" y="256"/>
                    <a:pt x="3123" y="256"/>
                    <a:pt x="3123" y="256"/>
                  </a:cubicBezTo>
                  <a:cubicBezTo>
                    <a:pt x="3146" y="256"/>
                    <a:pt x="3165" y="274"/>
                    <a:pt x="3165" y="297"/>
                  </a:cubicBezTo>
                  <a:lnTo>
                    <a:pt x="3165" y="1815"/>
                  </a:ln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grpSp>
      <p:grpSp>
        <p:nvGrpSpPr>
          <p:cNvPr id="47" name="Group 46"/>
          <p:cNvGrpSpPr/>
          <p:nvPr/>
        </p:nvGrpSpPr>
        <p:grpSpPr>
          <a:xfrm>
            <a:off x="6247893" y="4082725"/>
            <a:ext cx="3951949" cy="2454984"/>
            <a:chOff x="9413924" y="4800958"/>
            <a:chExt cx="2243715" cy="1393814"/>
          </a:xfrm>
        </p:grpSpPr>
        <p:sp>
          <p:nvSpPr>
            <p:cNvPr id="52" name="Rectangle 51"/>
            <p:cNvSpPr/>
            <p:nvPr/>
          </p:nvSpPr>
          <p:spPr bwMode="auto">
            <a:xfrm>
              <a:off x="9475733" y="4901518"/>
              <a:ext cx="2057400" cy="111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gradFill>
                    <a:gsLst>
                      <a:gs pos="0">
                        <a:srgbClr val="FFFFFF"/>
                      </a:gs>
                      <a:gs pos="100000">
                        <a:srgbClr val="FFFFFF"/>
                      </a:gs>
                    </a:gsLst>
                    <a:lin ang="5400000" scaled="0"/>
                  </a:gradFill>
                  <a:ea typeface="Segoe UI" pitchFamily="34" charset="0"/>
                  <a:cs typeface="Segoe UI" pitchFamily="34" charset="0"/>
                </a:rPr>
                <a:t>WinJS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19"/>
            <p:cNvSpPr>
              <a:spLocks noEditPoints="1"/>
            </p:cNvSpPr>
            <p:nvPr/>
          </p:nvSpPr>
          <p:spPr bwMode="auto">
            <a:xfrm>
              <a:off x="9413924" y="4800958"/>
              <a:ext cx="2243715" cy="1393814"/>
            </a:xfrm>
            <a:custGeom>
              <a:avLst/>
              <a:gdLst>
                <a:gd name="T0" fmla="*/ 1741 w 3430"/>
                <a:gd name="T1" fmla="*/ 1936 h 2130"/>
                <a:gd name="T2" fmla="*/ 1741 w 3430"/>
                <a:gd name="T3" fmla="*/ 1926 h 2130"/>
                <a:gd name="T4" fmla="*/ 1689 w 3430"/>
                <a:gd name="T5" fmla="*/ 1926 h 2130"/>
                <a:gd name="T6" fmla="*/ 1689 w 3430"/>
                <a:gd name="T7" fmla="*/ 1936 h 2130"/>
                <a:gd name="T8" fmla="*/ 1689 w 3430"/>
                <a:gd name="T9" fmla="*/ 1926 h 2130"/>
                <a:gd name="T10" fmla="*/ 3430 w 3430"/>
                <a:gd name="T11" fmla="*/ 2081 h 2130"/>
                <a:gd name="T12" fmla="*/ 49 w 3430"/>
                <a:gd name="T13" fmla="*/ 2130 h 2130"/>
                <a:gd name="T14" fmla="*/ 0 w 3430"/>
                <a:gd name="T15" fmla="*/ 49 h 2130"/>
                <a:gd name="T16" fmla="*/ 3381 w 3430"/>
                <a:gd name="T17" fmla="*/ 0 h 2130"/>
                <a:gd name="T18" fmla="*/ 1653 w 3430"/>
                <a:gd name="T19" fmla="*/ 1998 h 2130"/>
                <a:gd name="T20" fmla="*/ 1641 w 3430"/>
                <a:gd name="T21" fmla="*/ 1959 h 2130"/>
                <a:gd name="T22" fmla="*/ 1628 w 3430"/>
                <a:gd name="T23" fmla="*/ 2025 h 2130"/>
                <a:gd name="T24" fmla="*/ 1653 w 3430"/>
                <a:gd name="T25" fmla="*/ 2025 h 2130"/>
                <a:gd name="T26" fmla="*/ 1653 w 3430"/>
                <a:gd name="T27" fmla="*/ 1998 h 2130"/>
                <a:gd name="T28" fmla="*/ 1772 w 3430"/>
                <a:gd name="T29" fmla="*/ 1972 h 2130"/>
                <a:gd name="T30" fmla="*/ 1772 w 3430"/>
                <a:gd name="T31" fmla="*/ 1961 h 2130"/>
                <a:gd name="T32" fmla="*/ 1658 w 3430"/>
                <a:gd name="T33" fmla="*/ 1962 h 2130"/>
                <a:gd name="T34" fmla="*/ 1672 w 3430"/>
                <a:gd name="T35" fmla="*/ 2057 h 2130"/>
                <a:gd name="T36" fmla="*/ 1681 w 3430"/>
                <a:gd name="T37" fmla="*/ 2059 h 2130"/>
                <a:gd name="T38" fmla="*/ 1687 w 3430"/>
                <a:gd name="T39" fmla="*/ 2096 h 2130"/>
                <a:gd name="T40" fmla="*/ 1695 w 3430"/>
                <a:gd name="T41" fmla="*/ 2098 h 2130"/>
                <a:gd name="T42" fmla="*/ 1707 w 3430"/>
                <a:gd name="T43" fmla="*/ 2085 h 2130"/>
                <a:gd name="T44" fmla="*/ 1706 w 3430"/>
                <a:gd name="T45" fmla="*/ 2057 h 2130"/>
                <a:gd name="T46" fmla="*/ 1724 w 3430"/>
                <a:gd name="T47" fmla="*/ 2059 h 2130"/>
                <a:gd name="T48" fmla="*/ 1734 w 3430"/>
                <a:gd name="T49" fmla="*/ 2098 h 2130"/>
                <a:gd name="T50" fmla="*/ 1738 w 3430"/>
                <a:gd name="T51" fmla="*/ 2098 h 2130"/>
                <a:gd name="T52" fmla="*/ 1749 w 3430"/>
                <a:gd name="T53" fmla="*/ 2085 h 2130"/>
                <a:gd name="T54" fmla="*/ 1749 w 3430"/>
                <a:gd name="T55" fmla="*/ 2057 h 2130"/>
                <a:gd name="T56" fmla="*/ 1764 w 3430"/>
                <a:gd name="T57" fmla="*/ 2055 h 2130"/>
                <a:gd name="T58" fmla="*/ 1772 w 3430"/>
                <a:gd name="T59" fmla="*/ 1956 h 2130"/>
                <a:gd name="T60" fmla="*/ 1744 w 3430"/>
                <a:gd name="T61" fmla="*/ 1909 h 2130"/>
                <a:gd name="T62" fmla="*/ 1751 w 3430"/>
                <a:gd name="T63" fmla="*/ 1892 h 2130"/>
                <a:gd name="T64" fmla="*/ 1741 w 3430"/>
                <a:gd name="T65" fmla="*/ 1908 h 2130"/>
                <a:gd name="T66" fmla="*/ 1692 w 3430"/>
                <a:gd name="T67" fmla="*/ 1909 h 2130"/>
                <a:gd name="T68" fmla="*/ 1690 w 3430"/>
                <a:gd name="T69" fmla="*/ 1909 h 2130"/>
                <a:gd name="T70" fmla="*/ 1682 w 3430"/>
                <a:gd name="T71" fmla="*/ 1894 h 2130"/>
                <a:gd name="T72" fmla="*/ 1679 w 3430"/>
                <a:gd name="T73" fmla="*/ 1892 h 2130"/>
                <a:gd name="T74" fmla="*/ 1684 w 3430"/>
                <a:gd name="T75" fmla="*/ 1905 h 2130"/>
                <a:gd name="T76" fmla="*/ 1658 w 3430"/>
                <a:gd name="T77" fmla="*/ 1956 h 2130"/>
                <a:gd name="T78" fmla="*/ 1802 w 3430"/>
                <a:gd name="T79" fmla="*/ 1998 h 2130"/>
                <a:gd name="T80" fmla="*/ 1802 w 3430"/>
                <a:gd name="T81" fmla="*/ 1975 h 2130"/>
                <a:gd name="T82" fmla="*/ 1788 w 3430"/>
                <a:gd name="T83" fmla="*/ 1959 h 2130"/>
                <a:gd name="T84" fmla="*/ 1777 w 3430"/>
                <a:gd name="T85" fmla="*/ 2025 h 2130"/>
                <a:gd name="T86" fmla="*/ 1802 w 3430"/>
                <a:gd name="T87" fmla="*/ 2025 h 2130"/>
                <a:gd name="T88" fmla="*/ 3165 w 3430"/>
                <a:gd name="T89" fmla="*/ 297 h 2130"/>
                <a:gd name="T90" fmla="*/ 307 w 3430"/>
                <a:gd name="T91" fmla="*/ 256 h 2130"/>
                <a:gd name="T92" fmla="*/ 265 w 3430"/>
                <a:gd name="T93" fmla="*/ 1815 h 2130"/>
                <a:gd name="T94" fmla="*/ 3123 w 3430"/>
                <a:gd name="T95" fmla="*/ 1856 h 2130"/>
                <a:gd name="T96" fmla="*/ 3165 w 3430"/>
                <a:gd name="T97" fmla="*/ 297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30" h="2130">
                  <a:moveTo>
                    <a:pt x="1746" y="1931"/>
                  </a:moveTo>
                  <a:cubicBezTo>
                    <a:pt x="1746" y="1934"/>
                    <a:pt x="1744" y="1936"/>
                    <a:pt x="1741" y="1936"/>
                  </a:cubicBezTo>
                  <a:cubicBezTo>
                    <a:pt x="1739" y="1936"/>
                    <a:pt x="1736" y="1934"/>
                    <a:pt x="1736" y="1931"/>
                  </a:cubicBezTo>
                  <a:cubicBezTo>
                    <a:pt x="1736" y="1928"/>
                    <a:pt x="1739" y="1926"/>
                    <a:pt x="1741" y="1926"/>
                  </a:cubicBezTo>
                  <a:cubicBezTo>
                    <a:pt x="1744" y="1926"/>
                    <a:pt x="1746" y="1928"/>
                    <a:pt x="1746" y="1931"/>
                  </a:cubicBezTo>
                  <a:close/>
                  <a:moveTo>
                    <a:pt x="1689" y="1926"/>
                  </a:moveTo>
                  <a:cubicBezTo>
                    <a:pt x="1686" y="1926"/>
                    <a:pt x="1684" y="1928"/>
                    <a:pt x="1684" y="1931"/>
                  </a:cubicBezTo>
                  <a:cubicBezTo>
                    <a:pt x="1684" y="1934"/>
                    <a:pt x="1686" y="1936"/>
                    <a:pt x="1689" y="1936"/>
                  </a:cubicBezTo>
                  <a:cubicBezTo>
                    <a:pt x="1692" y="1936"/>
                    <a:pt x="1694" y="1934"/>
                    <a:pt x="1694" y="1931"/>
                  </a:cubicBezTo>
                  <a:cubicBezTo>
                    <a:pt x="1694" y="1928"/>
                    <a:pt x="1692" y="1926"/>
                    <a:pt x="1689" y="1926"/>
                  </a:cubicBezTo>
                  <a:close/>
                  <a:moveTo>
                    <a:pt x="3430" y="49"/>
                  </a:moveTo>
                  <a:cubicBezTo>
                    <a:pt x="3430" y="49"/>
                    <a:pt x="3430" y="49"/>
                    <a:pt x="3430" y="2081"/>
                  </a:cubicBezTo>
                  <a:cubicBezTo>
                    <a:pt x="3430" y="2108"/>
                    <a:pt x="3408" y="2130"/>
                    <a:pt x="3381" y="2130"/>
                  </a:cubicBezTo>
                  <a:cubicBezTo>
                    <a:pt x="3381" y="2130"/>
                    <a:pt x="3381" y="2130"/>
                    <a:pt x="49" y="2130"/>
                  </a:cubicBezTo>
                  <a:cubicBezTo>
                    <a:pt x="22" y="2130"/>
                    <a:pt x="0" y="2108"/>
                    <a:pt x="0" y="2081"/>
                  </a:cubicBezTo>
                  <a:cubicBezTo>
                    <a:pt x="0" y="2081"/>
                    <a:pt x="0" y="2081"/>
                    <a:pt x="0" y="49"/>
                  </a:cubicBezTo>
                  <a:cubicBezTo>
                    <a:pt x="0" y="22"/>
                    <a:pt x="22" y="0"/>
                    <a:pt x="49" y="0"/>
                  </a:cubicBezTo>
                  <a:cubicBezTo>
                    <a:pt x="49" y="0"/>
                    <a:pt x="49" y="0"/>
                    <a:pt x="3381" y="0"/>
                  </a:cubicBezTo>
                  <a:cubicBezTo>
                    <a:pt x="3408" y="0"/>
                    <a:pt x="3430" y="22"/>
                    <a:pt x="3430" y="49"/>
                  </a:cubicBezTo>
                  <a:close/>
                  <a:moveTo>
                    <a:pt x="1653" y="1998"/>
                  </a:moveTo>
                  <a:cubicBezTo>
                    <a:pt x="1653" y="1989"/>
                    <a:pt x="1653" y="1980"/>
                    <a:pt x="1653" y="1971"/>
                  </a:cubicBezTo>
                  <a:cubicBezTo>
                    <a:pt x="1653" y="1964"/>
                    <a:pt x="1648" y="1959"/>
                    <a:pt x="1641" y="1959"/>
                  </a:cubicBezTo>
                  <a:cubicBezTo>
                    <a:pt x="1634" y="1958"/>
                    <a:pt x="1628" y="1964"/>
                    <a:pt x="1628" y="1971"/>
                  </a:cubicBezTo>
                  <a:cubicBezTo>
                    <a:pt x="1628" y="1989"/>
                    <a:pt x="1628" y="2007"/>
                    <a:pt x="1628" y="2025"/>
                  </a:cubicBezTo>
                  <a:cubicBezTo>
                    <a:pt x="1628" y="2032"/>
                    <a:pt x="1634" y="2037"/>
                    <a:pt x="1641" y="2037"/>
                  </a:cubicBezTo>
                  <a:cubicBezTo>
                    <a:pt x="1648" y="2037"/>
                    <a:pt x="1653" y="2032"/>
                    <a:pt x="1653" y="2025"/>
                  </a:cubicBezTo>
                  <a:cubicBezTo>
                    <a:pt x="1653" y="2016"/>
                    <a:pt x="1653" y="2007"/>
                    <a:pt x="1653" y="1998"/>
                  </a:cubicBezTo>
                  <a:cubicBezTo>
                    <a:pt x="1653" y="1998"/>
                    <a:pt x="1653" y="1998"/>
                    <a:pt x="1653" y="1998"/>
                  </a:cubicBezTo>
                  <a:close/>
                  <a:moveTo>
                    <a:pt x="1772" y="2043"/>
                  </a:moveTo>
                  <a:cubicBezTo>
                    <a:pt x="1772" y="2019"/>
                    <a:pt x="1772" y="1996"/>
                    <a:pt x="1772" y="1972"/>
                  </a:cubicBezTo>
                  <a:cubicBezTo>
                    <a:pt x="1772" y="1972"/>
                    <a:pt x="1772" y="1971"/>
                    <a:pt x="1772" y="1970"/>
                  </a:cubicBezTo>
                  <a:cubicBezTo>
                    <a:pt x="1772" y="1967"/>
                    <a:pt x="1772" y="1964"/>
                    <a:pt x="1772" y="1961"/>
                  </a:cubicBezTo>
                  <a:cubicBezTo>
                    <a:pt x="1734" y="1961"/>
                    <a:pt x="1696" y="1961"/>
                    <a:pt x="1658" y="1961"/>
                  </a:cubicBezTo>
                  <a:cubicBezTo>
                    <a:pt x="1658" y="1961"/>
                    <a:pt x="1658" y="1962"/>
                    <a:pt x="1658" y="1962"/>
                  </a:cubicBezTo>
                  <a:cubicBezTo>
                    <a:pt x="1658" y="1989"/>
                    <a:pt x="1658" y="2016"/>
                    <a:pt x="1658" y="2043"/>
                  </a:cubicBezTo>
                  <a:cubicBezTo>
                    <a:pt x="1658" y="2051"/>
                    <a:pt x="1664" y="2057"/>
                    <a:pt x="1672" y="2057"/>
                  </a:cubicBezTo>
                  <a:cubicBezTo>
                    <a:pt x="1675" y="2057"/>
                    <a:pt x="1678" y="2057"/>
                    <a:pt x="1681" y="2057"/>
                  </a:cubicBezTo>
                  <a:cubicBezTo>
                    <a:pt x="1681" y="2058"/>
                    <a:pt x="1681" y="2058"/>
                    <a:pt x="1681" y="2059"/>
                  </a:cubicBezTo>
                  <a:cubicBezTo>
                    <a:pt x="1681" y="2068"/>
                    <a:pt x="1681" y="2076"/>
                    <a:pt x="1681" y="2085"/>
                  </a:cubicBezTo>
                  <a:cubicBezTo>
                    <a:pt x="1681" y="2089"/>
                    <a:pt x="1683" y="2093"/>
                    <a:pt x="1687" y="2096"/>
                  </a:cubicBezTo>
                  <a:cubicBezTo>
                    <a:pt x="1689" y="2097"/>
                    <a:pt x="1691" y="2097"/>
                    <a:pt x="1693" y="2098"/>
                  </a:cubicBezTo>
                  <a:cubicBezTo>
                    <a:pt x="1694" y="2098"/>
                    <a:pt x="1694" y="2098"/>
                    <a:pt x="1695" y="2098"/>
                  </a:cubicBezTo>
                  <a:cubicBezTo>
                    <a:pt x="1697" y="2097"/>
                    <a:pt x="1700" y="2096"/>
                    <a:pt x="1701" y="2095"/>
                  </a:cubicBezTo>
                  <a:cubicBezTo>
                    <a:pt x="1705" y="2093"/>
                    <a:pt x="1707" y="2089"/>
                    <a:pt x="1707" y="2085"/>
                  </a:cubicBezTo>
                  <a:cubicBezTo>
                    <a:pt x="1706" y="2076"/>
                    <a:pt x="1706" y="2068"/>
                    <a:pt x="1706" y="2059"/>
                  </a:cubicBezTo>
                  <a:cubicBezTo>
                    <a:pt x="1706" y="2058"/>
                    <a:pt x="1706" y="2058"/>
                    <a:pt x="1706" y="2057"/>
                  </a:cubicBezTo>
                  <a:cubicBezTo>
                    <a:pt x="1712" y="2057"/>
                    <a:pt x="1718" y="2057"/>
                    <a:pt x="1724" y="2057"/>
                  </a:cubicBezTo>
                  <a:cubicBezTo>
                    <a:pt x="1724" y="2058"/>
                    <a:pt x="1724" y="2058"/>
                    <a:pt x="1724" y="2059"/>
                  </a:cubicBezTo>
                  <a:cubicBezTo>
                    <a:pt x="1724" y="2067"/>
                    <a:pt x="1724" y="2076"/>
                    <a:pt x="1724" y="2085"/>
                  </a:cubicBezTo>
                  <a:cubicBezTo>
                    <a:pt x="1724" y="2091"/>
                    <a:pt x="1728" y="2096"/>
                    <a:pt x="1734" y="2098"/>
                  </a:cubicBezTo>
                  <a:cubicBezTo>
                    <a:pt x="1735" y="2098"/>
                    <a:pt x="1735" y="2098"/>
                    <a:pt x="1735" y="2098"/>
                  </a:cubicBezTo>
                  <a:cubicBezTo>
                    <a:pt x="1736" y="2098"/>
                    <a:pt x="1737" y="2098"/>
                    <a:pt x="1738" y="2098"/>
                  </a:cubicBezTo>
                  <a:cubicBezTo>
                    <a:pt x="1738" y="2098"/>
                    <a:pt x="1738" y="2098"/>
                    <a:pt x="1738" y="2098"/>
                  </a:cubicBezTo>
                  <a:cubicBezTo>
                    <a:pt x="1745" y="2096"/>
                    <a:pt x="1749" y="2091"/>
                    <a:pt x="1749" y="2085"/>
                  </a:cubicBezTo>
                  <a:cubicBezTo>
                    <a:pt x="1749" y="2076"/>
                    <a:pt x="1749" y="2068"/>
                    <a:pt x="1749" y="2059"/>
                  </a:cubicBezTo>
                  <a:cubicBezTo>
                    <a:pt x="1749" y="2058"/>
                    <a:pt x="1749" y="2058"/>
                    <a:pt x="1749" y="2057"/>
                  </a:cubicBezTo>
                  <a:cubicBezTo>
                    <a:pt x="1752" y="2057"/>
                    <a:pt x="1755" y="2057"/>
                    <a:pt x="1758" y="2057"/>
                  </a:cubicBezTo>
                  <a:cubicBezTo>
                    <a:pt x="1761" y="2057"/>
                    <a:pt x="1763" y="2056"/>
                    <a:pt x="1764" y="2055"/>
                  </a:cubicBezTo>
                  <a:cubicBezTo>
                    <a:pt x="1769" y="2053"/>
                    <a:pt x="1772" y="2049"/>
                    <a:pt x="1772" y="2043"/>
                  </a:cubicBezTo>
                  <a:close/>
                  <a:moveTo>
                    <a:pt x="1772" y="1956"/>
                  </a:moveTo>
                  <a:cubicBezTo>
                    <a:pt x="1771" y="1935"/>
                    <a:pt x="1761" y="1921"/>
                    <a:pt x="1743" y="1911"/>
                  </a:cubicBezTo>
                  <a:cubicBezTo>
                    <a:pt x="1744" y="1910"/>
                    <a:pt x="1744" y="1909"/>
                    <a:pt x="1744" y="1909"/>
                  </a:cubicBezTo>
                  <a:cubicBezTo>
                    <a:pt x="1747" y="1904"/>
                    <a:pt x="1749" y="1900"/>
                    <a:pt x="1752" y="1895"/>
                  </a:cubicBezTo>
                  <a:cubicBezTo>
                    <a:pt x="1752" y="1894"/>
                    <a:pt x="1752" y="1893"/>
                    <a:pt x="1751" y="1892"/>
                  </a:cubicBezTo>
                  <a:cubicBezTo>
                    <a:pt x="1751" y="1892"/>
                    <a:pt x="1750" y="1892"/>
                    <a:pt x="1750" y="1892"/>
                  </a:cubicBezTo>
                  <a:cubicBezTo>
                    <a:pt x="1747" y="1897"/>
                    <a:pt x="1744" y="1902"/>
                    <a:pt x="1741" y="1908"/>
                  </a:cubicBezTo>
                  <a:cubicBezTo>
                    <a:pt x="1740" y="1909"/>
                    <a:pt x="1740" y="1909"/>
                    <a:pt x="1738" y="1909"/>
                  </a:cubicBezTo>
                  <a:cubicBezTo>
                    <a:pt x="1723" y="1902"/>
                    <a:pt x="1707" y="1902"/>
                    <a:pt x="1692" y="1909"/>
                  </a:cubicBezTo>
                  <a:cubicBezTo>
                    <a:pt x="1691" y="1909"/>
                    <a:pt x="1691" y="1909"/>
                    <a:pt x="1691" y="1909"/>
                  </a:cubicBezTo>
                  <a:cubicBezTo>
                    <a:pt x="1691" y="1909"/>
                    <a:pt x="1691" y="1909"/>
                    <a:pt x="1690" y="1909"/>
                  </a:cubicBezTo>
                  <a:cubicBezTo>
                    <a:pt x="1689" y="1907"/>
                    <a:pt x="1688" y="1905"/>
                    <a:pt x="1687" y="1903"/>
                  </a:cubicBezTo>
                  <a:cubicBezTo>
                    <a:pt x="1685" y="1900"/>
                    <a:pt x="1683" y="1897"/>
                    <a:pt x="1682" y="1894"/>
                  </a:cubicBezTo>
                  <a:cubicBezTo>
                    <a:pt x="1681" y="1893"/>
                    <a:pt x="1681" y="1892"/>
                    <a:pt x="1680" y="1892"/>
                  </a:cubicBezTo>
                  <a:cubicBezTo>
                    <a:pt x="1680" y="1892"/>
                    <a:pt x="1680" y="1892"/>
                    <a:pt x="1679" y="1892"/>
                  </a:cubicBezTo>
                  <a:cubicBezTo>
                    <a:pt x="1678" y="1893"/>
                    <a:pt x="1678" y="1894"/>
                    <a:pt x="1679" y="1896"/>
                  </a:cubicBezTo>
                  <a:cubicBezTo>
                    <a:pt x="1681" y="1899"/>
                    <a:pt x="1682" y="1902"/>
                    <a:pt x="1684" y="1905"/>
                  </a:cubicBezTo>
                  <a:cubicBezTo>
                    <a:pt x="1685" y="1907"/>
                    <a:pt x="1686" y="1909"/>
                    <a:pt x="1687" y="1911"/>
                  </a:cubicBezTo>
                  <a:cubicBezTo>
                    <a:pt x="1669" y="1921"/>
                    <a:pt x="1659" y="1935"/>
                    <a:pt x="1658" y="1956"/>
                  </a:cubicBezTo>
                  <a:cubicBezTo>
                    <a:pt x="1696" y="1956"/>
                    <a:pt x="1734" y="1956"/>
                    <a:pt x="1772" y="1956"/>
                  </a:cubicBezTo>
                  <a:close/>
                  <a:moveTo>
                    <a:pt x="1802" y="1998"/>
                  </a:moveTo>
                  <a:cubicBezTo>
                    <a:pt x="1802" y="1998"/>
                    <a:pt x="1802" y="1998"/>
                    <a:pt x="1802" y="1998"/>
                  </a:cubicBezTo>
                  <a:cubicBezTo>
                    <a:pt x="1802" y="1990"/>
                    <a:pt x="1802" y="1982"/>
                    <a:pt x="1802" y="1975"/>
                  </a:cubicBezTo>
                  <a:cubicBezTo>
                    <a:pt x="1802" y="1973"/>
                    <a:pt x="1802" y="1971"/>
                    <a:pt x="1802" y="1969"/>
                  </a:cubicBezTo>
                  <a:cubicBezTo>
                    <a:pt x="1801" y="1962"/>
                    <a:pt x="1795" y="1958"/>
                    <a:pt x="1788" y="1959"/>
                  </a:cubicBezTo>
                  <a:cubicBezTo>
                    <a:pt x="1782" y="1959"/>
                    <a:pt x="1777" y="1964"/>
                    <a:pt x="1777" y="1971"/>
                  </a:cubicBezTo>
                  <a:cubicBezTo>
                    <a:pt x="1777" y="1989"/>
                    <a:pt x="1777" y="2007"/>
                    <a:pt x="1777" y="2025"/>
                  </a:cubicBezTo>
                  <a:cubicBezTo>
                    <a:pt x="1777" y="2032"/>
                    <a:pt x="1783" y="2037"/>
                    <a:pt x="1790" y="2037"/>
                  </a:cubicBezTo>
                  <a:cubicBezTo>
                    <a:pt x="1796" y="2037"/>
                    <a:pt x="1802" y="2032"/>
                    <a:pt x="1802" y="2025"/>
                  </a:cubicBezTo>
                  <a:cubicBezTo>
                    <a:pt x="1802" y="2016"/>
                    <a:pt x="1802" y="2007"/>
                    <a:pt x="1802" y="1998"/>
                  </a:cubicBezTo>
                  <a:close/>
                  <a:moveTo>
                    <a:pt x="3165" y="297"/>
                  </a:moveTo>
                  <a:cubicBezTo>
                    <a:pt x="3165" y="274"/>
                    <a:pt x="3146" y="256"/>
                    <a:pt x="3123" y="256"/>
                  </a:cubicBezTo>
                  <a:cubicBezTo>
                    <a:pt x="3123" y="256"/>
                    <a:pt x="3123" y="256"/>
                    <a:pt x="307" y="256"/>
                  </a:cubicBezTo>
                  <a:cubicBezTo>
                    <a:pt x="284" y="256"/>
                    <a:pt x="265" y="274"/>
                    <a:pt x="265" y="297"/>
                  </a:cubicBezTo>
                  <a:cubicBezTo>
                    <a:pt x="265" y="297"/>
                    <a:pt x="265" y="297"/>
                    <a:pt x="265" y="1815"/>
                  </a:cubicBezTo>
                  <a:cubicBezTo>
                    <a:pt x="265" y="1838"/>
                    <a:pt x="284" y="1856"/>
                    <a:pt x="307" y="1856"/>
                  </a:cubicBezTo>
                  <a:cubicBezTo>
                    <a:pt x="307" y="1856"/>
                    <a:pt x="307" y="1856"/>
                    <a:pt x="3123" y="1856"/>
                  </a:cubicBezTo>
                  <a:cubicBezTo>
                    <a:pt x="3146" y="1856"/>
                    <a:pt x="3165" y="1838"/>
                    <a:pt x="3165" y="1815"/>
                  </a:cubicBezTo>
                  <a:lnTo>
                    <a:pt x="3165" y="297"/>
                  </a:ln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127">
                <a:solidFill>
                  <a:srgbClr val="404040"/>
                </a:solidFill>
              </a:endParaRPr>
            </a:p>
          </p:txBody>
        </p:sp>
      </p:grpSp>
      <p:grpSp>
        <p:nvGrpSpPr>
          <p:cNvPr id="46" name="Group 45"/>
          <p:cNvGrpSpPr/>
          <p:nvPr/>
        </p:nvGrpSpPr>
        <p:grpSpPr>
          <a:xfrm>
            <a:off x="1850230" y="4085980"/>
            <a:ext cx="3937249" cy="2448473"/>
            <a:chOff x="9387801" y="3274417"/>
            <a:chExt cx="2212356" cy="1375807"/>
          </a:xfrm>
        </p:grpSpPr>
        <p:sp>
          <p:nvSpPr>
            <p:cNvPr id="53" name="Rectangle 52"/>
            <p:cNvSpPr/>
            <p:nvPr/>
          </p:nvSpPr>
          <p:spPr bwMode="auto">
            <a:xfrm>
              <a:off x="9475733" y="3427914"/>
              <a:ext cx="2057400" cy="105994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gradFill>
                    <a:gsLst>
                      <a:gs pos="0">
                        <a:srgbClr val="FFFFFF"/>
                      </a:gs>
                      <a:gs pos="100000">
                        <a:srgbClr val="FFFFFF"/>
                      </a:gs>
                    </a:gsLst>
                    <a:lin ang="5400000" scaled="0"/>
                  </a:gradFill>
                  <a:ea typeface="Segoe UI" pitchFamily="34" charset="0"/>
                  <a:cs typeface="Segoe UI" pitchFamily="34" charset="0"/>
                </a:rPr>
                <a:t>WinJS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9"/>
            <p:cNvSpPr>
              <a:spLocks noEditPoints="1"/>
            </p:cNvSpPr>
            <p:nvPr/>
          </p:nvSpPr>
          <p:spPr bwMode="auto">
            <a:xfrm>
              <a:off x="9387801" y="3274417"/>
              <a:ext cx="2212356" cy="1375807"/>
            </a:xfrm>
            <a:custGeom>
              <a:avLst/>
              <a:gdLst>
                <a:gd name="T0" fmla="*/ 48 w 3429"/>
                <a:gd name="T1" fmla="*/ 0 h 2129"/>
                <a:gd name="T2" fmla="*/ 0 w 3429"/>
                <a:gd name="T3" fmla="*/ 2081 h 2129"/>
                <a:gd name="T4" fmla="*/ 3381 w 3429"/>
                <a:gd name="T5" fmla="*/ 2129 h 2129"/>
                <a:gd name="T6" fmla="*/ 3429 w 3429"/>
                <a:gd name="T7" fmla="*/ 49 h 2129"/>
                <a:gd name="T8" fmla="*/ 1797 w 3429"/>
                <a:gd name="T9" fmla="*/ 2032 h 2129"/>
                <a:gd name="T10" fmla="*/ 1794 w 3429"/>
                <a:gd name="T11" fmla="*/ 2038 h 2129"/>
                <a:gd name="T12" fmla="*/ 1785 w 3429"/>
                <a:gd name="T13" fmla="*/ 2057 h 2129"/>
                <a:gd name="T14" fmla="*/ 1767 w 3429"/>
                <a:gd name="T15" fmla="*/ 2079 h 2129"/>
                <a:gd name="T16" fmla="*/ 1750 w 3429"/>
                <a:gd name="T17" fmla="*/ 2085 h 2129"/>
                <a:gd name="T18" fmla="*/ 1735 w 3429"/>
                <a:gd name="T19" fmla="*/ 2080 h 2129"/>
                <a:gd name="T20" fmla="*/ 1703 w 3429"/>
                <a:gd name="T21" fmla="*/ 2080 h 2129"/>
                <a:gd name="T22" fmla="*/ 1686 w 3429"/>
                <a:gd name="T23" fmla="*/ 2085 h 2129"/>
                <a:gd name="T24" fmla="*/ 1683 w 3429"/>
                <a:gd name="T25" fmla="*/ 2085 h 2129"/>
                <a:gd name="T26" fmla="*/ 1675 w 3429"/>
                <a:gd name="T27" fmla="*/ 2082 h 2129"/>
                <a:gd name="T28" fmla="*/ 1659 w 3429"/>
                <a:gd name="T29" fmla="*/ 2067 h 2129"/>
                <a:gd name="T30" fmla="*/ 1644 w 3429"/>
                <a:gd name="T31" fmla="*/ 2043 h 2129"/>
                <a:gd name="T32" fmla="*/ 1635 w 3429"/>
                <a:gd name="T33" fmla="*/ 2017 h 2129"/>
                <a:gd name="T34" fmla="*/ 1632 w 3429"/>
                <a:gd name="T35" fmla="*/ 1997 h 2129"/>
                <a:gd name="T36" fmla="*/ 1632 w 3429"/>
                <a:gd name="T37" fmla="*/ 1989 h 2129"/>
                <a:gd name="T38" fmla="*/ 1633 w 3429"/>
                <a:gd name="T39" fmla="*/ 1981 h 2129"/>
                <a:gd name="T40" fmla="*/ 1651 w 3429"/>
                <a:gd name="T41" fmla="*/ 1946 h 2129"/>
                <a:gd name="T42" fmla="*/ 1678 w 3429"/>
                <a:gd name="T43" fmla="*/ 1934 h 2129"/>
                <a:gd name="T44" fmla="*/ 1695 w 3429"/>
                <a:gd name="T45" fmla="*/ 1936 h 2129"/>
                <a:gd name="T46" fmla="*/ 1713 w 3429"/>
                <a:gd name="T47" fmla="*/ 1942 h 2129"/>
                <a:gd name="T48" fmla="*/ 1722 w 3429"/>
                <a:gd name="T49" fmla="*/ 1941 h 2129"/>
                <a:gd name="T50" fmla="*/ 1743 w 3429"/>
                <a:gd name="T51" fmla="*/ 1934 h 2129"/>
                <a:gd name="T52" fmla="*/ 1756 w 3429"/>
                <a:gd name="T53" fmla="*/ 1933 h 2129"/>
                <a:gd name="T54" fmla="*/ 1779 w 3429"/>
                <a:gd name="T55" fmla="*/ 1941 h 2129"/>
                <a:gd name="T56" fmla="*/ 1791 w 3429"/>
                <a:gd name="T57" fmla="*/ 1953 h 2129"/>
                <a:gd name="T58" fmla="*/ 1784 w 3429"/>
                <a:gd name="T59" fmla="*/ 1958 h 2129"/>
                <a:gd name="T60" fmla="*/ 1770 w 3429"/>
                <a:gd name="T61" fmla="*/ 1989 h 2129"/>
                <a:gd name="T62" fmla="*/ 1778 w 3429"/>
                <a:gd name="T63" fmla="*/ 2016 h 2129"/>
                <a:gd name="T64" fmla="*/ 1795 w 3429"/>
                <a:gd name="T65" fmla="*/ 2031 h 2129"/>
                <a:gd name="T66" fmla="*/ 1797 w 3429"/>
                <a:gd name="T67" fmla="*/ 2032 h 2129"/>
                <a:gd name="T68" fmla="*/ 1718 w 3429"/>
                <a:gd name="T69" fmla="*/ 1910 h 2129"/>
                <a:gd name="T70" fmla="*/ 1738 w 3429"/>
                <a:gd name="T71" fmla="*/ 1889 h 2129"/>
                <a:gd name="T72" fmla="*/ 1753 w 3429"/>
                <a:gd name="T73" fmla="*/ 1885 h 2129"/>
                <a:gd name="T74" fmla="*/ 1755 w 3429"/>
                <a:gd name="T75" fmla="*/ 1884 h 2129"/>
                <a:gd name="T76" fmla="*/ 1746 w 3429"/>
                <a:gd name="T77" fmla="*/ 1914 h 2129"/>
                <a:gd name="T78" fmla="*/ 1730 w 3429"/>
                <a:gd name="T79" fmla="*/ 1927 h 2129"/>
                <a:gd name="T80" fmla="*/ 1714 w 3429"/>
                <a:gd name="T81" fmla="*/ 1931 h 2129"/>
                <a:gd name="T82" fmla="*/ 1715 w 3429"/>
                <a:gd name="T83" fmla="*/ 1918 h 2129"/>
                <a:gd name="T84" fmla="*/ 3122 w 3429"/>
                <a:gd name="T85" fmla="*/ 1856 h 2129"/>
                <a:gd name="T86" fmla="*/ 265 w 3429"/>
                <a:gd name="T87" fmla="*/ 1815 h 2129"/>
                <a:gd name="T88" fmla="*/ 306 w 3429"/>
                <a:gd name="T89" fmla="*/ 256 h 2129"/>
                <a:gd name="T90" fmla="*/ 3164 w 3429"/>
                <a:gd name="T91" fmla="*/ 297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29" h="2129">
                  <a:moveTo>
                    <a:pt x="3381" y="0"/>
                  </a:moveTo>
                  <a:cubicBezTo>
                    <a:pt x="48" y="0"/>
                    <a:pt x="48" y="0"/>
                    <a:pt x="48" y="0"/>
                  </a:cubicBezTo>
                  <a:cubicBezTo>
                    <a:pt x="21" y="0"/>
                    <a:pt x="0" y="22"/>
                    <a:pt x="0" y="49"/>
                  </a:cubicBezTo>
                  <a:cubicBezTo>
                    <a:pt x="0" y="2081"/>
                    <a:pt x="0" y="2081"/>
                    <a:pt x="0" y="2081"/>
                  </a:cubicBezTo>
                  <a:cubicBezTo>
                    <a:pt x="0" y="2108"/>
                    <a:pt x="21" y="2129"/>
                    <a:pt x="48" y="2129"/>
                  </a:cubicBezTo>
                  <a:cubicBezTo>
                    <a:pt x="3381" y="2129"/>
                    <a:pt x="3381" y="2129"/>
                    <a:pt x="3381" y="2129"/>
                  </a:cubicBezTo>
                  <a:cubicBezTo>
                    <a:pt x="3407" y="2129"/>
                    <a:pt x="3429" y="2108"/>
                    <a:pt x="3429" y="2081"/>
                  </a:cubicBezTo>
                  <a:cubicBezTo>
                    <a:pt x="3429" y="49"/>
                    <a:pt x="3429" y="49"/>
                    <a:pt x="3429" y="49"/>
                  </a:cubicBezTo>
                  <a:cubicBezTo>
                    <a:pt x="3429" y="22"/>
                    <a:pt x="3407" y="0"/>
                    <a:pt x="3381" y="0"/>
                  </a:cubicBezTo>
                  <a:close/>
                  <a:moveTo>
                    <a:pt x="1797" y="2032"/>
                  </a:moveTo>
                  <a:cubicBezTo>
                    <a:pt x="1797" y="2032"/>
                    <a:pt x="1796" y="2032"/>
                    <a:pt x="1796" y="2032"/>
                  </a:cubicBezTo>
                  <a:cubicBezTo>
                    <a:pt x="1796" y="2034"/>
                    <a:pt x="1795" y="2036"/>
                    <a:pt x="1794" y="2038"/>
                  </a:cubicBezTo>
                  <a:cubicBezTo>
                    <a:pt x="1793" y="2042"/>
                    <a:pt x="1791" y="2046"/>
                    <a:pt x="1789" y="2050"/>
                  </a:cubicBezTo>
                  <a:cubicBezTo>
                    <a:pt x="1788" y="2052"/>
                    <a:pt x="1786" y="2054"/>
                    <a:pt x="1785" y="2057"/>
                  </a:cubicBezTo>
                  <a:cubicBezTo>
                    <a:pt x="1782" y="2061"/>
                    <a:pt x="1779" y="2065"/>
                    <a:pt x="1776" y="2069"/>
                  </a:cubicBezTo>
                  <a:cubicBezTo>
                    <a:pt x="1774" y="2072"/>
                    <a:pt x="1771" y="2076"/>
                    <a:pt x="1767" y="2079"/>
                  </a:cubicBezTo>
                  <a:cubicBezTo>
                    <a:pt x="1765" y="2081"/>
                    <a:pt x="1762" y="2082"/>
                    <a:pt x="1759" y="2083"/>
                  </a:cubicBezTo>
                  <a:cubicBezTo>
                    <a:pt x="1756" y="2084"/>
                    <a:pt x="1753" y="2085"/>
                    <a:pt x="1750" y="2085"/>
                  </a:cubicBezTo>
                  <a:cubicBezTo>
                    <a:pt x="1747" y="2085"/>
                    <a:pt x="1744" y="2084"/>
                    <a:pt x="1742" y="2083"/>
                  </a:cubicBezTo>
                  <a:cubicBezTo>
                    <a:pt x="1740" y="2082"/>
                    <a:pt x="1737" y="2081"/>
                    <a:pt x="1735" y="2080"/>
                  </a:cubicBezTo>
                  <a:cubicBezTo>
                    <a:pt x="1728" y="2077"/>
                    <a:pt x="1721" y="2076"/>
                    <a:pt x="1714" y="2077"/>
                  </a:cubicBezTo>
                  <a:cubicBezTo>
                    <a:pt x="1710" y="2077"/>
                    <a:pt x="1706" y="2078"/>
                    <a:pt x="1703" y="2080"/>
                  </a:cubicBezTo>
                  <a:cubicBezTo>
                    <a:pt x="1700" y="2081"/>
                    <a:pt x="1698" y="2082"/>
                    <a:pt x="1695" y="2083"/>
                  </a:cubicBezTo>
                  <a:cubicBezTo>
                    <a:pt x="1692" y="2084"/>
                    <a:pt x="1689" y="2085"/>
                    <a:pt x="1686" y="2085"/>
                  </a:cubicBezTo>
                  <a:cubicBezTo>
                    <a:pt x="1686" y="2085"/>
                    <a:pt x="1686" y="2085"/>
                    <a:pt x="1686" y="2085"/>
                  </a:cubicBezTo>
                  <a:cubicBezTo>
                    <a:pt x="1685" y="2085"/>
                    <a:pt x="1684" y="2085"/>
                    <a:pt x="1683" y="2085"/>
                  </a:cubicBezTo>
                  <a:cubicBezTo>
                    <a:pt x="1683" y="2085"/>
                    <a:pt x="1683" y="2085"/>
                    <a:pt x="1683" y="2085"/>
                  </a:cubicBezTo>
                  <a:cubicBezTo>
                    <a:pt x="1680" y="2085"/>
                    <a:pt x="1677" y="2084"/>
                    <a:pt x="1675" y="2082"/>
                  </a:cubicBezTo>
                  <a:cubicBezTo>
                    <a:pt x="1672" y="2081"/>
                    <a:pt x="1669" y="2078"/>
                    <a:pt x="1667" y="2076"/>
                  </a:cubicBezTo>
                  <a:cubicBezTo>
                    <a:pt x="1664" y="2073"/>
                    <a:pt x="1661" y="2070"/>
                    <a:pt x="1659" y="2067"/>
                  </a:cubicBezTo>
                  <a:cubicBezTo>
                    <a:pt x="1656" y="2063"/>
                    <a:pt x="1654" y="2060"/>
                    <a:pt x="1651" y="2056"/>
                  </a:cubicBezTo>
                  <a:cubicBezTo>
                    <a:pt x="1648" y="2052"/>
                    <a:pt x="1646" y="2047"/>
                    <a:pt x="1644" y="2043"/>
                  </a:cubicBezTo>
                  <a:cubicBezTo>
                    <a:pt x="1642" y="2039"/>
                    <a:pt x="1641" y="2035"/>
                    <a:pt x="1639" y="2031"/>
                  </a:cubicBezTo>
                  <a:cubicBezTo>
                    <a:pt x="1638" y="2026"/>
                    <a:pt x="1636" y="2022"/>
                    <a:pt x="1635" y="2017"/>
                  </a:cubicBezTo>
                  <a:cubicBezTo>
                    <a:pt x="1634" y="2013"/>
                    <a:pt x="1634" y="2010"/>
                    <a:pt x="1633" y="2006"/>
                  </a:cubicBezTo>
                  <a:cubicBezTo>
                    <a:pt x="1633" y="2003"/>
                    <a:pt x="1633" y="2000"/>
                    <a:pt x="1632" y="1997"/>
                  </a:cubicBezTo>
                  <a:cubicBezTo>
                    <a:pt x="1632" y="1997"/>
                    <a:pt x="1632" y="1997"/>
                    <a:pt x="1632" y="1997"/>
                  </a:cubicBezTo>
                  <a:cubicBezTo>
                    <a:pt x="1632" y="1994"/>
                    <a:pt x="1632" y="1992"/>
                    <a:pt x="1632" y="1989"/>
                  </a:cubicBezTo>
                  <a:cubicBezTo>
                    <a:pt x="1632" y="1989"/>
                    <a:pt x="1632" y="1989"/>
                    <a:pt x="1632" y="1989"/>
                  </a:cubicBezTo>
                  <a:cubicBezTo>
                    <a:pt x="1633" y="1986"/>
                    <a:pt x="1633" y="1984"/>
                    <a:pt x="1633" y="1981"/>
                  </a:cubicBezTo>
                  <a:cubicBezTo>
                    <a:pt x="1634" y="1974"/>
                    <a:pt x="1636" y="1967"/>
                    <a:pt x="1640" y="1960"/>
                  </a:cubicBezTo>
                  <a:cubicBezTo>
                    <a:pt x="1643" y="1955"/>
                    <a:pt x="1646" y="1950"/>
                    <a:pt x="1651" y="1946"/>
                  </a:cubicBezTo>
                  <a:cubicBezTo>
                    <a:pt x="1654" y="1943"/>
                    <a:pt x="1659" y="1940"/>
                    <a:pt x="1663" y="1938"/>
                  </a:cubicBezTo>
                  <a:cubicBezTo>
                    <a:pt x="1668" y="1936"/>
                    <a:pt x="1673" y="1934"/>
                    <a:pt x="1678" y="1934"/>
                  </a:cubicBezTo>
                  <a:cubicBezTo>
                    <a:pt x="1680" y="1934"/>
                    <a:pt x="1683" y="1933"/>
                    <a:pt x="1685" y="1934"/>
                  </a:cubicBezTo>
                  <a:cubicBezTo>
                    <a:pt x="1689" y="1934"/>
                    <a:pt x="1692" y="1935"/>
                    <a:pt x="1695" y="1936"/>
                  </a:cubicBezTo>
                  <a:cubicBezTo>
                    <a:pt x="1698" y="1937"/>
                    <a:pt x="1702" y="1938"/>
                    <a:pt x="1705" y="1939"/>
                  </a:cubicBezTo>
                  <a:cubicBezTo>
                    <a:pt x="1707" y="1940"/>
                    <a:pt x="1710" y="1941"/>
                    <a:pt x="1713" y="1942"/>
                  </a:cubicBezTo>
                  <a:cubicBezTo>
                    <a:pt x="1714" y="1942"/>
                    <a:pt x="1716" y="1942"/>
                    <a:pt x="1718" y="1942"/>
                  </a:cubicBezTo>
                  <a:cubicBezTo>
                    <a:pt x="1719" y="1942"/>
                    <a:pt x="1720" y="1941"/>
                    <a:pt x="1722" y="1941"/>
                  </a:cubicBezTo>
                  <a:cubicBezTo>
                    <a:pt x="1725" y="1940"/>
                    <a:pt x="1728" y="1939"/>
                    <a:pt x="1731" y="1937"/>
                  </a:cubicBezTo>
                  <a:cubicBezTo>
                    <a:pt x="1735" y="1936"/>
                    <a:pt x="1739" y="1935"/>
                    <a:pt x="1743" y="1934"/>
                  </a:cubicBezTo>
                  <a:cubicBezTo>
                    <a:pt x="1745" y="1933"/>
                    <a:pt x="1747" y="1933"/>
                    <a:pt x="1749" y="1933"/>
                  </a:cubicBezTo>
                  <a:cubicBezTo>
                    <a:pt x="1752" y="1933"/>
                    <a:pt x="1754" y="1933"/>
                    <a:pt x="1756" y="1933"/>
                  </a:cubicBezTo>
                  <a:cubicBezTo>
                    <a:pt x="1759" y="1933"/>
                    <a:pt x="1762" y="1934"/>
                    <a:pt x="1765" y="1935"/>
                  </a:cubicBezTo>
                  <a:cubicBezTo>
                    <a:pt x="1770" y="1936"/>
                    <a:pt x="1775" y="1938"/>
                    <a:pt x="1779" y="1941"/>
                  </a:cubicBezTo>
                  <a:cubicBezTo>
                    <a:pt x="1783" y="1943"/>
                    <a:pt x="1786" y="1946"/>
                    <a:pt x="1789" y="1950"/>
                  </a:cubicBezTo>
                  <a:cubicBezTo>
                    <a:pt x="1790" y="1951"/>
                    <a:pt x="1791" y="1952"/>
                    <a:pt x="1791" y="1953"/>
                  </a:cubicBezTo>
                  <a:cubicBezTo>
                    <a:pt x="1791" y="1953"/>
                    <a:pt x="1791" y="1953"/>
                    <a:pt x="1791" y="1953"/>
                  </a:cubicBezTo>
                  <a:cubicBezTo>
                    <a:pt x="1788" y="1955"/>
                    <a:pt x="1786" y="1956"/>
                    <a:pt x="1784" y="1958"/>
                  </a:cubicBezTo>
                  <a:cubicBezTo>
                    <a:pt x="1780" y="1962"/>
                    <a:pt x="1777" y="1966"/>
                    <a:pt x="1775" y="1971"/>
                  </a:cubicBezTo>
                  <a:cubicBezTo>
                    <a:pt x="1771" y="1976"/>
                    <a:pt x="1770" y="1982"/>
                    <a:pt x="1770" y="1989"/>
                  </a:cubicBezTo>
                  <a:cubicBezTo>
                    <a:pt x="1769" y="1994"/>
                    <a:pt x="1770" y="1998"/>
                    <a:pt x="1771" y="2003"/>
                  </a:cubicBezTo>
                  <a:cubicBezTo>
                    <a:pt x="1773" y="2008"/>
                    <a:pt x="1775" y="2012"/>
                    <a:pt x="1778" y="2016"/>
                  </a:cubicBezTo>
                  <a:cubicBezTo>
                    <a:pt x="1780" y="2019"/>
                    <a:pt x="1782" y="2022"/>
                    <a:pt x="1785" y="2024"/>
                  </a:cubicBezTo>
                  <a:cubicBezTo>
                    <a:pt x="1788" y="2027"/>
                    <a:pt x="1791" y="2029"/>
                    <a:pt x="1795" y="2031"/>
                  </a:cubicBezTo>
                  <a:cubicBezTo>
                    <a:pt x="1796" y="2031"/>
                    <a:pt x="1796" y="2031"/>
                    <a:pt x="1797" y="2032"/>
                  </a:cubicBezTo>
                  <a:cubicBezTo>
                    <a:pt x="1797" y="2032"/>
                    <a:pt x="1797" y="2032"/>
                    <a:pt x="1797" y="2032"/>
                  </a:cubicBezTo>
                  <a:close/>
                  <a:moveTo>
                    <a:pt x="1715" y="1918"/>
                  </a:moveTo>
                  <a:cubicBezTo>
                    <a:pt x="1716" y="1915"/>
                    <a:pt x="1717" y="1912"/>
                    <a:pt x="1718" y="1910"/>
                  </a:cubicBezTo>
                  <a:cubicBezTo>
                    <a:pt x="1720" y="1906"/>
                    <a:pt x="1723" y="1902"/>
                    <a:pt x="1726" y="1899"/>
                  </a:cubicBezTo>
                  <a:cubicBezTo>
                    <a:pt x="1729" y="1895"/>
                    <a:pt x="1734" y="1892"/>
                    <a:pt x="1738" y="1889"/>
                  </a:cubicBezTo>
                  <a:cubicBezTo>
                    <a:pt x="1742" y="1887"/>
                    <a:pt x="1746" y="1886"/>
                    <a:pt x="1750" y="1885"/>
                  </a:cubicBezTo>
                  <a:cubicBezTo>
                    <a:pt x="1751" y="1885"/>
                    <a:pt x="1752" y="1885"/>
                    <a:pt x="1753" y="1885"/>
                  </a:cubicBezTo>
                  <a:cubicBezTo>
                    <a:pt x="1753" y="1885"/>
                    <a:pt x="1753" y="1885"/>
                    <a:pt x="1753" y="1884"/>
                  </a:cubicBezTo>
                  <a:cubicBezTo>
                    <a:pt x="1754" y="1884"/>
                    <a:pt x="1754" y="1884"/>
                    <a:pt x="1755" y="1884"/>
                  </a:cubicBezTo>
                  <a:cubicBezTo>
                    <a:pt x="1755" y="1888"/>
                    <a:pt x="1755" y="1892"/>
                    <a:pt x="1754" y="1896"/>
                  </a:cubicBezTo>
                  <a:cubicBezTo>
                    <a:pt x="1753" y="1903"/>
                    <a:pt x="1750" y="1909"/>
                    <a:pt x="1746" y="1914"/>
                  </a:cubicBezTo>
                  <a:cubicBezTo>
                    <a:pt x="1745" y="1916"/>
                    <a:pt x="1743" y="1918"/>
                    <a:pt x="1742" y="1919"/>
                  </a:cubicBezTo>
                  <a:cubicBezTo>
                    <a:pt x="1738" y="1923"/>
                    <a:pt x="1735" y="1925"/>
                    <a:pt x="1730" y="1927"/>
                  </a:cubicBezTo>
                  <a:cubicBezTo>
                    <a:pt x="1727" y="1929"/>
                    <a:pt x="1723" y="1930"/>
                    <a:pt x="1718" y="1931"/>
                  </a:cubicBezTo>
                  <a:cubicBezTo>
                    <a:pt x="1717" y="1931"/>
                    <a:pt x="1716" y="1931"/>
                    <a:pt x="1714" y="1931"/>
                  </a:cubicBezTo>
                  <a:cubicBezTo>
                    <a:pt x="1714" y="1930"/>
                    <a:pt x="1714" y="1930"/>
                    <a:pt x="1714" y="1930"/>
                  </a:cubicBezTo>
                  <a:cubicBezTo>
                    <a:pt x="1714" y="1926"/>
                    <a:pt x="1714" y="1922"/>
                    <a:pt x="1715" y="1918"/>
                  </a:cubicBezTo>
                  <a:close/>
                  <a:moveTo>
                    <a:pt x="3164" y="1815"/>
                  </a:moveTo>
                  <a:cubicBezTo>
                    <a:pt x="3164" y="1837"/>
                    <a:pt x="3145" y="1856"/>
                    <a:pt x="3122" y="1856"/>
                  </a:cubicBezTo>
                  <a:cubicBezTo>
                    <a:pt x="306" y="1856"/>
                    <a:pt x="306" y="1856"/>
                    <a:pt x="306" y="1856"/>
                  </a:cubicBezTo>
                  <a:cubicBezTo>
                    <a:pt x="284" y="1856"/>
                    <a:pt x="265" y="1837"/>
                    <a:pt x="265" y="1815"/>
                  </a:cubicBezTo>
                  <a:cubicBezTo>
                    <a:pt x="265" y="297"/>
                    <a:pt x="265" y="297"/>
                    <a:pt x="265" y="297"/>
                  </a:cubicBezTo>
                  <a:cubicBezTo>
                    <a:pt x="265" y="274"/>
                    <a:pt x="284" y="256"/>
                    <a:pt x="306" y="256"/>
                  </a:cubicBezTo>
                  <a:cubicBezTo>
                    <a:pt x="3122" y="256"/>
                    <a:pt x="3122" y="256"/>
                    <a:pt x="3122" y="256"/>
                  </a:cubicBezTo>
                  <a:cubicBezTo>
                    <a:pt x="3145" y="256"/>
                    <a:pt x="3164" y="274"/>
                    <a:pt x="3164" y="297"/>
                  </a:cubicBezTo>
                  <a:lnTo>
                    <a:pt x="3164" y="1815"/>
                  </a:lnTo>
                  <a:close/>
                </a:path>
              </a:pathLst>
            </a:custGeom>
            <a:solidFill>
              <a:schemeClr val="tx1">
                <a:lumMod val="50000"/>
              </a:schemeClr>
            </a:solidFill>
            <a:ln>
              <a:noFill/>
            </a:ln>
            <a:extLst/>
          </p:spPr>
          <p:txBody>
            <a:bodyPr vert="horz" wrap="square" lIns="89642" tIns="44821" rIns="89642" bIns="44821" numCol="1" anchor="t" anchorCtr="0" compatLnSpc="1">
              <a:prstTxWarp prst="textNoShape">
                <a:avLst/>
              </a:prstTxWarp>
            </a:bodyPr>
            <a:lstStyle/>
            <a:p>
              <a:endParaRPr lang="en-US" sz="1127">
                <a:solidFill>
                  <a:srgbClr val="404040"/>
                </a:solidFill>
              </a:endParaRPr>
            </a:p>
          </p:txBody>
        </p:sp>
      </p:grpSp>
      <p:grpSp>
        <p:nvGrpSpPr>
          <p:cNvPr id="45" name="Group 44"/>
          <p:cNvGrpSpPr/>
          <p:nvPr/>
        </p:nvGrpSpPr>
        <p:grpSpPr>
          <a:xfrm>
            <a:off x="6241710" y="1262641"/>
            <a:ext cx="3964315" cy="2461624"/>
            <a:chOff x="9369669" y="1798183"/>
            <a:chExt cx="2220560" cy="1378846"/>
          </a:xfrm>
        </p:grpSpPr>
        <p:sp>
          <p:nvSpPr>
            <p:cNvPr id="48" name="Rectangle 47"/>
            <p:cNvSpPr/>
            <p:nvPr/>
          </p:nvSpPr>
          <p:spPr bwMode="auto">
            <a:xfrm>
              <a:off x="9418637" y="2009307"/>
              <a:ext cx="2171592" cy="11143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gradFill>
                    <a:gsLst>
                      <a:gs pos="0">
                        <a:srgbClr val="FFFFFF"/>
                      </a:gs>
                      <a:gs pos="100000">
                        <a:srgbClr val="FFFFFF"/>
                      </a:gs>
                    </a:gsLst>
                    <a:lin ang="5400000" scaled="0"/>
                  </a:gradFill>
                  <a:ea typeface="Segoe UI" pitchFamily="34" charset="0"/>
                  <a:cs typeface="Segoe UI" pitchFamily="34" charset="0"/>
                </a:rPr>
                <a:t>WinJS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5"/>
            <p:cNvSpPr>
              <a:spLocks noEditPoints="1"/>
            </p:cNvSpPr>
            <p:nvPr/>
          </p:nvSpPr>
          <p:spPr bwMode="auto">
            <a:xfrm>
              <a:off x="9369669" y="1798183"/>
              <a:ext cx="2220560" cy="1378846"/>
            </a:xfrm>
            <a:custGeom>
              <a:avLst/>
              <a:gdLst>
                <a:gd name="T0" fmla="*/ 3381 w 3429"/>
                <a:gd name="T1" fmla="*/ 0 h 2130"/>
                <a:gd name="T2" fmla="*/ 48 w 3429"/>
                <a:gd name="T3" fmla="*/ 0 h 2130"/>
                <a:gd name="T4" fmla="*/ 0 w 3429"/>
                <a:gd name="T5" fmla="*/ 50 h 2130"/>
                <a:gd name="T6" fmla="*/ 0 w 3429"/>
                <a:gd name="T7" fmla="*/ 2081 h 2130"/>
                <a:gd name="T8" fmla="*/ 48 w 3429"/>
                <a:gd name="T9" fmla="*/ 2130 h 2130"/>
                <a:gd name="T10" fmla="*/ 3381 w 3429"/>
                <a:gd name="T11" fmla="*/ 2130 h 2130"/>
                <a:gd name="T12" fmla="*/ 3429 w 3429"/>
                <a:gd name="T13" fmla="*/ 2081 h 2130"/>
                <a:gd name="T14" fmla="*/ 3429 w 3429"/>
                <a:gd name="T15" fmla="*/ 50 h 2130"/>
                <a:gd name="T16" fmla="*/ 3381 w 3429"/>
                <a:gd name="T17" fmla="*/ 0 h 2130"/>
                <a:gd name="T18" fmla="*/ 3256 w 3429"/>
                <a:gd name="T19" fmla="*/ 382 h 2130"/>
                <a:gd name="T20" fmla="*/ 174 w 3429"/>
                <a:gd name="T21" fmla="*/ 382 h 2130"/>
                <a:gd name="T22" fmla="*/ 137 w 3429"/>
                <a:gd name="T23" fmla="*/ 420 h 2130"/>
                <a:gd name="T24" fmla="*/ 137 w 3429"/>
                <a:gd name="T25" fmla="*/ 1972 h 2130"/>
                <a:gd name="T26" fmla="*/ 174 w 3429"/>
                <a:gd name="T27" fmla="*/ 2009 h 2130"/>
                <a:gd name="T28" fmla="*/ 3256 w 3429"/>
                <a:gd name="T29" fmla="*/ 2009 h 2130"/>
                <a:gd name="T30" fmla="*/ 3293 w 3429"/>
                <a:gd name="T31" fmla="*/ 1972 h 2130"/>
                <a:gd name="T32" fmla="*/ 3293 w 3429"/>
                <a:gd name="T33" fmla="*/ 420 h 2130"/>
                <a:gd name="T34" fmla="*/ 3256 w 3429"/>
                <a:gd name="T35" fmla="*/ 382 h 2130"/>
                <a:gd name="T36" fmla="*/ 153 w 3429"/>
                <a:gd name="T37" fmla="*/ 121 h 2130"/>
                <a:gd name="T38" fmla="*/ 2390 w 3429"/>
                <a:gd name="T39" fmla="*/ 121 h 2130"/>
                <a:gd name="T40" fmla="*/ 2400 w 3429"/>
                <a:gd name="T41" fmla="*/ 132 h 2130"/>
                <a:gd name="T42" fmla="*/ 2400 w 3429"/>
                <a:gd name="T43" fmla="*/ 279 h 2130"/>
                <a:gd name="T44" fmla="*/ 2390 w 3429"/>
                <a:gd name="T45" fmla="*/ 289 h 2130"/>
                <a:gd name="T46" fmla="*/ 153 w 3429"/>
                <a:gd name="T47" fmla="*/ 289 h 2130"/>
                <a:gd name="T48" fmla="*/ 143 w 3429"/>
                <a:gd name="T49" fmla="*/ 279 h 2130"/>
                <a:gd name="T50" fmla="*/ 143 w 3429"/>
                <a:gd name="T51" fmla="*/ 132 h 2130"/>
                <a:gd name="T52" fmla="*/ 153 w 3429"/>
                <a:gd name="T53" fmla="*/ 121 h 2130"/>
                <a:gd name="T54" fmla="*/ 2544 w 3429"/>
                <a:gd name="T55" fmla="*/ 121 h 2130"/>
                <a:gd name="T56" fmla="*/ 3276 w 3429"/>
                <a:gd name="T57" fmla="*/ 121 h 2130"/>
                <a:gd name="T58" fmla="*/ 3287 w 3429"/>
                <a:gd name="T59" fmla="*/ 132 h 2130"/>
                <a:gd name="T60" fmla="*/ 3287 w 3429"/>
                <a:gd name="T61" fmla="*/ 279 h 2130"/>
                <a:gd name="T62" fmla="*/ 3276 w 3429"/>
                <a:gd name="T63" fmla="*/ 289 h 2130"/>
                <a:gd name="T64" fmla="*/ 2544 w 3429"/>
                <a:gd name="T65" fmla="*/ 289 h 2130"/>
                <a:gd name="T66" fmla="*/ 2534 w 3429"/>
                <a:gd name="T67" fmla="*/ 279 h 2130"/>
                <a:gd name="T68" fmla="*/ 2534 w 3429"/>
                <a:gd name="T69" fmla="*/ 132 h 2130"/>
                <a:gd name="T70" fmla="*/ 2544 w 3429"/>
                <a:gd name="T71" fmla="*/ 121 h 2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29" h="2130">
                  <a:moveTo>
                    <a:pt x="3381" y="0"/>
                  </a:moveTo>
                  <a:cubicBezTo>
                    <a:pt x="48" y="0"/>
                    <a:pt x="48" y="0"/>
                    <a:pt x="48" y="0"/>
                  </a:cubicBezTo>
                  <a:cubicBezTo>
                    <a:pt x="22" y="0"/>
                    <a:pt x="0" y="22"/>
                    <a:pt x="0" y="50"/>
                  </a:cubicBezTo>
                  <a:cubicBezTo>
                    <a:pt x="0" y="2081"/>
                    <a:pt x="0" y="2081"/>
                    <a:pt x="0" y="2081"/>
                  </a:cubicBezTo>
                  <a:cubicBezTo>
                    <a:pt x="0" y="2108"/>
                    <a:pt x="22" y="2130"/>
                    <a:pt x="48" y="2130"/>
                  </a:cubicBezTo>
                  <a:cubicBezTo>
                    <a:pt x="3381" y="2130"/>
                    <a:pt x="3381" y="2130"/>
                    <a:pt x="3381" y="2130"/>
                  </a:cubicBezTo>
                  <a:cubicBezTo>
                    <a:pt x="3408" y="2130"/>
                    <a:pt x="3429" y="2108"/>
                    <a:pt x="3429" y="2081"/>
                  </a:cubicBezTo>
                  <a:cubicBezTo>
                    <a:pt x="3429" y="50"/>
                    <a:pt x="3429" y="50"/>
                    <a:pt x="3429" y="50"/>
                  </a:cubicBezTo>
                  <a:cubicBezTo>
                    <a:pt x="3429" y="22"/>
                    <a:pt x="3408" y="0"/>
                    <a:pt x="3381" y="0"/>
                  </a:cubicBezTo>
                  <a:close/>
                  <a:moveTo>
                    <a:pt x="3256" y="382"/>
                  </a:moveTo>
                  <a:cubicBezTo>
                    <a:pt x="710" y="382"/>
                    <a:pt x="174" y="382"/>
                    <a:pt x="174" y="382"/>
                  </a:cubicBezTo>
                  <a:cubicBezTo>
                    <a:pt x="153" y="382"/>
                    <a:pt x="137" y="399"/>
                    <a:pt x="137" y="420"/>
                  </a:cubicBezTo>
                  <a:cubicBezTo>
                    <a:pt x="137" y="1972"/>
                    <a:pt x="137" y="1972"/>
                    <a:pt x="137" y="1972"/>
                  </a:cubicBezTo>
                  <a:cubicBezTo>
                    <a:pt x="137" y="1992"/>
                    <a:pt x="153" y="2009"/>
                    <a:pt x="174" y="2009"/>
                  </a:cubicBezTo>
                  <a:cubicBezTo>
                    <a:pt x="2720" y="2009"/>
                    <a:pt x="3256" y="2009"/>
                    <a:pt x="3256" y="2009"/>
                  </a:cubicBezTo>
                  <a:cubicBezTo>
                    <a:pt x="3276" y="2009"/>
                    <a:pt x="3293" y="1992"/>
                    <a:pt x="3293" y="1972"/>
                  </a:cubicBezTo>
                  <a:cubicBezTo>
                    <a:pt x="3293" y="420"/>
                    <a:pt x="3293" y="420"/>
                    <a:pt x="3293" y="420"/>
                  </a:cubicBezTo>
                  <a:cubicBezTo>
                    <a:pt x="3293" y="399"/>
                    <a:pt x="3276" y="382"/>
                    <a:pt x="3256" y="382"/>
                  </a:cubicBezTo>
                  <a:close/>
                  <a:moveTo>
                    <a:pt x="153" y="121"/>
                  </a:moveTo>
                  <a:cubicBezTo>
                    <a:pt x="2390" y="121"/>
                    <a:pt x="2390" y="121"/>
                    <a:pt x="2390" y="121"/>
                  </a:cubicBezTo>
                  <a:cubicBezTo>
                    <a:pt x="2395" y="121"/>
                    <a:pt x="2400" y="126"/>
                    <a:pt x="2400" y="132"/>
                  </a:cubicBezTo>
                  <a:cubicBezTo>
                    <a:pt x="2400" y="279"/>
                    <a:pt x="2400" y="279"/>
                    <a:pt x="2400" y="279"/>
                  </a:cubicBezTo>
                  <a:cubicBezTo>
                    <a:pt x="2400" y="285"/>
                    <a:pt x="2395" y="289"/>
                    <a:pt x="2390" y="289"/>
                  </a:cubicBezTo>
                  <a:cubicBezTo>
                    <a:pt x="153" y="289"/>
                    <a:pt x="153" y="289"/>
                    <a:pt x="153" y="289"/>
                  </a:cubicBezTo>
                  <a:cubicBezTo>
                    <a:pt x="147" y="289"/>
                    <a:pt x="143" y="285"/>
                    <a:pt x="143" y="279"/>
                  </a:cubicBezTo>
                  <a:cubicBezTo>
                    <a:pt x="143" y="132"/>
                    <a:pt x="143" y="132"/>
                    <a:pt x="143" y="132"/>
                  </a:cubicBezTo>
                  <a:cubicBezTo>
                    <a:pt x="143" y="126"/>
                    <a:pt x="147" y="121"/>
                    <a:pt x="153" y="121"/>
                  </a:cubicBezTo>
                  <a:close/>
                  <a:moveTo>
                    <a:pt x="2544" y="121"/>
                  </a:moveTo>
                  <a:cubicBezTo>
                    <a:pt x="3276" y="121"/>
                    <a:pt x="3276" y="121"/>
                    <a:pt x="3276" y="121"/>
                  </a:cubicBezTo>
                  <a:cubicBezTo>
                    <a:pt x="3282" y="121"/>
                    <a:pt x="3287" y="126"/>
                    <a:pt x="3287" y="132"/>
                  </a:cubicBezTo>
                  <a:cubicBezTo>
                    <a:pt x="3287" y="279"/>
                    <a:pt x="3287" y="279"/>
                    <a:pt x="3287" y="279"/>
                  </a:cubicBezTo>
                  <a:cubicBezTo>
                    <a:pt x="3287" y="285"/>
                    <a:pt x="3282" y="289"/>
                    <a:pt x="3276" y="289"/>
                  </a:cubicBezTo>
                  <a:cubicBezTo>
                    <a:pt x="2544" y="289"/>
                    <a:pt x="2544" y="289"/>
                    <a:pt x="2544" y="289"/>
                  </a:cubicBezTo>
                  <a:cubicBezTo>
                    <a:pt x="2538" y="289"/>
                    <a:pt x="2534" y="285"/>
                    <a:pt x="2534" y="279"/>
                  </a:cubicBezTo>
                  <a:cubicBezTo>
                    <a:pt x="2534" y="132"/>
                    <a:pt x="2534" y="132"/>
                    <a:pt x="2534" y="132"/>
                  </a:cubicBezTo>
                  <a:cubicBezTo>
                    <a:pt x="2534" y="126"/>
                    <a:pt x="2538" y="121"/>
                    <a:pt x="2544" y="121"/>
                  </a:cubicBezTo>
                  <a:close/>
                </a:path>
              </a:pathLst>
            </a:custGeom>
            <a:solidFill>
              <a:schemeClr val="tx1">
                <a:lumMod val="50000"/>
              </a:schemeClr>
            </a:solidFill>
            <a:ln>
              <a:noFill/>
            </a:ln>
          </p:spPr>
          <p:txBody>
            <a:bodyPr vert="horz" wrap="square" lIns="89642" tIns="44821" rIns="89642" bIns="44821" numCol="1" anchor="t" anchorCtr="0" compatLnSpc="1">
              <a:prstTxWarp prst="textNoShape">
                <a:avLst/>
              </a:prstTxWarp>
            </a:bodyPr>
            <a:lstStyle/>
            <a:p>
              <a:endParaRPr lang="en-US" sz="686" dirty="0">
                <a:solidFill>
                  <a:srgbClr val="404040"/>
                </a:solidFill>
              </a:endParaRPr>
            </a:p>
            <a:p>
              <a:r>
                <a:rPr lang="en-US" sz="1029" dirty="0">
                  <a:solidFill>
                    <a:srgbClr val="404040"/>
                  </a:solidFill>
                </a:rPr>
                <a:t>    </a:t>
              </a:r>
              <a:r>
                <a:rPr lang="en-US" sz="1029" b="1" dirty="0">
                  <a:solidFill>
                    <a:srgbClr val="404040"/>
                  </a:solidFill>
                </a:rPr>
                <a:t>http://</a:t>
              </a:r>
            </a:p>
          </p:txBody>
        </p:sp>
      </p:grpSp>
    </p:spTree>
    <p:extLst>
      <p:ext uri="{BB962C8B-B14F-4D97-AF65-F5344CB8AC3E}">
        <p14:creationId xmlns:p14="http://schemas.microsoft.com/office/powerpoint/2010/main" val="189334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Чуть не забыл</a:t>
            </a:r>
            <a:endParaRPr lang="en-US" dirty="0"/>
          </a:p>
        </p:txBody>
      </p:sp>
      <p:sp>
        <p:nvSpPr>
          <p:cNvPr id="3" name="Content Placeholder 2"/>
          <p:cNvSpPr>
            <a:spLocks noGrp="1"/>
          </p:cNvSpPr>
          <p:nvPr>
            <p:ph idx="1"/>
          </p:nvPr>
        </p:nvSpPr>
        <p:spPr/>
        <p:txBody>
          <a:bodyPr/>
          <a:lstStyle/>
          <a:p>
            <a:r>
              <a:rPr lang="en-US" dirty="0" smtClean="0"/>
              <a:t>JavaScript </a:t>
            </a:r>
            <a:r>
              <a:rPr lang="ru-RU" dirty="0" smtClean="0"/>
              <a:t>и </a:t>
            </a:r>
            <a:r>
              <a:rPr lang="en-US" dirty="0" err="1" smtClean="0"/>
              <a:t>WinJS</a:t>
            </a:r>
            <a:r>
              <a:rPr lang="en-US" dirty="0" smtClean="0"/>
              <a:t> </a:t>
            </a:r>
            <a:r>
              <a:rPr lang="ru-RU" dirty="0" smtClean="0"/>
              <a:t>позволяют разрабатывать и </a:t>
            </a:r>
            <a:r>
              <a:rPr lang="en-US" dirty="0" smtClean="0"/>
              <a:t>Xbox One </a:t>
            </a:r>
            <a:r>
              <a:rPr lang="ru-RU" dirty="0" smtClean="0"/>
              <a:t>приложения</a:t>
            </a:r>
            <a:endParaRPr lang="en-US" dirty="0"/>
          </a:p>
        </p:txBody>
      </p:sp>
      <p:pic>
        <p:nvPicPr>
          <p:cNvPr id="4" name="Picture 3"/>
          <p:cNvPicPr>
            <a:picLocks noGrp="1" noChangeAspect="1"/>
          </p:cNvPicPr>
          <p:nvPr/>
        </p:nvPicPr>
        <p:blipFill>
          <a:blip r:embed="rId2">
            <a:extLst>
              <a:ext uri="{28A0092B-C50C-407E-A947-70E740481C1C}">
                <a14:useLocalDpi xmlns:a14="http://schemas.microsoft.com/office/drawing/2010/main" val="0"/>
              </a:ext>
            </a:extLst>
          </a:blip>
          <a:srcRect t="3893" b="3893"/>
          <a:stretch>
            <a:fillRect/>
          </a:stretch>
        </p:blipFill>
        <p:spPr>
          <a:xfrm>
            <a:off x="3777615" y="2591562"/>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844122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Вопросы?</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03767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JavaScript </a:t>
            </a:r>
            <a:r>
              <a:rPr lang="ru-RU" dirty="0" smtClean="0"/>
              <a:t>на платформе </a:t>
            </a:r>
            <a:r>
              <a:rPr lang="en-US" dirty="0" smtClean="0"/>
              <a:t>Microsoft</a:t>
            </a:r>
            <a:endParaRPr lang="en-US" dirty="0"/>
          </a:p>
        </p:txBody>
      </p:sp>
      <p:sp>
        <p:nvSpPr>
          <p:cNvPr id="3" name="Subtitle 2"/>
          <p:cNvSpPr>
            <a:spLocks noGrp="1"/>
          </p:cNvSpPr>
          <p:nvPr>
            <p:ph type="subTitle" idx="1"/>
          </p:nvPr>
        </p:nvSpPr>
        <p:spPr/>
        <p:txBody>
          <a:bodyPr/>
          <a:lstStyle/>
          <a:p>
            <a:r>
              <a:rPr lang="ru-RU" dirty="0" smtClean="0"/>
              <a:t>Сергей </a:t>
            </a:r>
            <a:r>
              <a:rPr lang="ru-RU" dirty="0" err="1" smtClean="0"/>
              <a:t>Байдачный</a:t>
            </a:r>
            <a:endParaRPr lang="ru-RU" dirty="0" smtClean="0"/>
          </a:p>
          <a:p>
            <a:r>
              <a:rPr lang="ru-RU" dirty="0" smtClean="0"/>
              <a:t>Майкрософт Украина</a:t>
            </a:r>
          </a:p>
          <a:p>
            <a:r>
              <a:rPr lang="en-US" dirty="0" smtClean="0"/>
              <a:t>Sergiy.Baydachnyy@Microsoft.com</a:t>
            </a:r>
            <a:endParaRPr lang="en-US" dirty="0"/>
          </a:p>
        </p:txBody>
      </p:sp>
    </p:spTree>
    <p:extLst>
      <p:ext uri="{BB962C8B-B14F-4D97-AF65-F5344CB8AC3E}">
        <p14:creationId xmlns:p14="http://schemas.microsoft.com/office/powerpoint/2010/main" val="26735921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 чем будем говорить</a:t>
            </a:r>
            <a:endParaRPr lang="en-US" dirty="0"/>
          </a:p>
        </p:txBody>
      </p:sp>
      <p:sp>
        <p:nvSpPr>
          <p:cNvPr id="3" name="Content Placeholder 2"/>
          <p:cNvSpPr>
            <a:spLocks noGrp="1"/>
          </p:cNvSpPr>
          <p:nvPr>
            <p:ph idx="1"/>
          </p:nvPr>
        </p:nvSpPr>
        <p:spPr/>
        <p:txBody>
          <a:bodyPr/>
          <a:lstStyle/>
          <a:p>
            <a:r>
              <a:rPr lang="en-US" dirty="0" smtClean="0"/>
              <a:t>Node.js </a:t>
            </a:r>
            <a:r>
              <a:rPr lang="ru-RU" dirty="0" smtClean="0"/>
              <a:t>и </a:t>
            </a:r>
            <a:r>
              <a:rPr lang="en-US" dirty="0" smtClean="0"/>
              <a:t>Microsoft Azure </a:t>
            </a:r>
            <a:r>
              <a:rPr lang="ru-RU" dirty="0" smtClean="0"/>
              <a:t>платформа</a:t>
            </a:r>
          </a:p>
          <a:p>
            <a:r>
              <a:rPr lang="en-US" dirty="0" smtClean="0"/>
              <a:t>Azure Mobile Services </a:t>
            </a:r>
            <a:r>
              <a:rPr lang="ru-RU" dirty="0" smtClean="0"/>
              <a:t>и </a:t>
            </a:r>
            <a:r>
              <a:rPr lang="en-US" dirty="0" smtClean="0"/>
              <a:t>JavaScript</a:t>
            </a:r>
          </a:p>
          <a:p>
            <a:r>
              <a:rPr lang="ru-RU" dirty="0" smtClean="0"/>
              <a:t>Введение в </a:t>
            </a:r>
            <a:r>
              <a:rPr lang="en-US" dirty="0" err="1" smtClean="0"/>
              <a:t>TypeScript</a:t>
            </a:r>
            <a:endParaRPr lang="en-US" dirty="0"/>
          </a:p>
        </p:txBody>
      </p:sp>
    </p:spTree>
    <p:extLst>
      <p:ext uri="{BB962C8B-B14F-4D97-AF65-F5344CB8AC3E}">
        <p14:creationId xmlns:p14="http://schemas.microsoft.com/office/powerpoint/2010/main" val="1257854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Node.js </a:t>
            </a:r>
            <a:r>
              <a:rPr lang="ru-RU" dirty="0" smtClean="0"/>
              <a:t>и </a:t>
            </a:r>
            <a:r>
              <a:rPr lang="en-US" dirty="0" smtClean="0"/>
              <a:t>Microsoft Azure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3078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Node.js </a:t>
            </a:r>
            <a:r>
              <a:rPr lang="ru-RU" dirty="0"/>
              <a:t>и</a:t>
            </a:r>
            <a:r>
              <a:rPr lang="en-US" dirty="0" smtClean="0"/>
              <a:t> Windows </a:t>
            </a:r>
            <a:endParaRPr lang="en-US" dirty="0"/>
          </a:p>
        </p:txBody>
      </p:sp>
      <p:sp>
        <p:nvSpPr>
          <p:cNvPr id="59" name="Rectangle 58"/>
          <p:cNvSpPr/>
          <p:nvPr/>
        </p:nvSpPr>
        <p:spPr>
          <a:xfrm>
            <a:off x="6917723" y="3511734"/>
            <a:ext cx="2394368" cy="1062223"/>
          </a:xfrm>
          <a:prstGeom prst="rect">
            <a:avLst/>
          </a:prstGeom>
          <a:solidFill>
            <a:srgbClr val="00BCF2"/>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a:r>
              <a:rPr lang="en-US" sz="1765" dirty="0">
                <a:solidFill>
                  <a:srgbClr val="404040"/>
                </a:solidFill>
              </a:rPr>
              <a:t>w3wp.exe</a:t>
            </a:r>
          </a:p>
        </p:txBody>
      </p:sp>
      <p:sp>
        <p:nvSpPr>
          <p:cNvPr id="60" name="Rectangle 59"/>
          <p:cNvSpPr/>
          <p:nvPr/>
        </p:nvSpPr>
        <p:spPr>
          <a:xfrm>
            <a:off x="6917723" y="1486746"/>
            <a:ext cx="2394368" cy="1534816"/>
          </a:xfrm>
          <a:prstGeom prst="rect">
            <a:avLst/>
          </a:prstGeom>
          <a:solidFill>
            <a:srgbClr val="00BCF2"/>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a:r>
              <a:rPr lang="en-US" sz="1765" dirty="0" err="1">
                <a:solidFill>
                  <a:srgbClr val="404040"/>
                </a:solidFill>
              </a:rPr>
              <a:t>node.exe</a:t>
            </a:r>
            <a:endParaRPr lang="en-US" sz="1765" dirty="0">
              <a:solidFill>
                <a:srgbClr val="404040"/>
              </a:solidFill>
            </a:endParaRPr>
          </a:p>
        </p:txBody>
      </p:sp>
      <p:sp>
        <p:nvSpPr>
          <p:cNvPr id="61" name="Rectangle 60"/>
          <p:cNvSpPr/>
          <p:nvPr/>
        </p:nvSpPr>
        <p:spPr>
          <a:xfrm>
            <a:off x="2804673" y="3511733"/>
            <a:ext cx="2394368" cy="1534816"/>
          </a:xfrm>
          <a:prstGeom prst="rect">
            <a:avLst/>
          </a:prstGeom>
          <a:solidFill>
            <a:srgbClr val="00BCF2"/>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vert="vert270" rtlCol="0" anchor="t" anchorCtr="0"/>
          <a:lstStyle/>
          <a:p>
            <a:pPr algn="ctr"/>
            <a:r>
              <a:rPr lang="en-US" sz="1765" dirty="0" err="1">
                <a:solidFill>
                  <a:srgbClr val="404040"/>
                </a:solidFill>
              </a:rPr>
              <a:t>node.exe</a:t>
            </a:r>
            <a:endParaRPr lang="en-US" sz="1765" dirty="0">
              <a:solidFill>
                <a:srgbClr val="404040"/>
              </a:solidFill>
            </a:endParaRPr>
          </a:p>
        </p:txBody>
      </p:sp>
      <p:sp>
        <p:nvSpPr>
          <p:cNvPr id="62" name="Text Placeholder 3"/>
          <p:cNvSpPr>
            <a:spLocks noGrp="1"/>
          </p:cNvSpPr>
          <p:nvPr>
            <p:ph type="body" idx="4294967295"/>
          </p:nvPr>
        </p:nvSpPr>
        <p:spPr>
          <a:xfrm>
            <a:off x="2211493" y="5835899"/>
            <a:ext cx="3960766" cy="627186"/>
          </a:xfrm>
          <a:prstGeom prst="rect">
            <a:avLst/>
          </a:prstGeom>
        </p:spPr>
        <p:txBody>
          <a:bodyPr/>
          <a:lstStyle/>
          <a:p>
            <a:pPr algn="ctr"/>
            <a:r>
              <a:rPr lang="en-US" dirty="0" err="1"/>
              <a:t>n</a:t>
            </a:r>
            <a:r>
              <a:rPr lang="en-US" dirty="0" err="1" smtClean="0"/>
              <a:t>ode.exe</a:t>
            </a:r>
            <a:endParaRPr lang="en-US" dirty="0"/>
          </a:p>
        </p:txBody>
      </p:sp>
      <p:sp>
        <p:nvSpPr>
          <p:cNvPr id="63" name="Text Placeholder 5"/>
          <p:cNvSpPr>
            <a:spLocks noGrp="1"/>
          </p:cNvSpPr>
          <p:nvPr>
            <p:ph type="body" sz="quarter" idx="4294967295"/>
          </p:nvPr>
        </p:nvSpPr>
        <p:spPr>
          <a:xfrm>
            <a:off x="6316994" y="5835899"/>
            <a:ext cx="3962322" cy="627186"/>
          </a:xfrm>
          <a:prstGeom prst="rect">
            <a:avLst/>
          </a:prstGeom>
        </p:spPr>
        <p:txBody>
          <a:bodyPr/>
          <a:lstStyle/>
          <a:p>
            <a:pPr algn="ctr"/>
            <a:r>
              <a:rPr lang="en-US" dirty="0" smtClean="0"/>
              <a:t>iisnode</a:t>
            </a:r>
            <a:endParaRPr lang="en-US" dirty="0"/>
          </a:p>
        </p:txBody>
      </p:sp>
      <p:sp>
        <p:nvSpPr>
          <p:cNvPr id="64" name="TextBox 63"/>
          <p:cNvSpPr txBox="1"/>
          <p:nvPr/>
        </p:nvSpPr>
        <p:spPr>
          <a:xfrm>
            <a:off x="3379321" y="5120751"/>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TCP</a:t>
            </a:r>
          </a:p>
        </p:txBody>
      </p:sp>
      <p:sp>
        <p:nvSpPr>
          <p:cNvPr id="65" name="TextBox 64"/>
          <p:cNvSpPr txBox="1"/>
          <p:nvPr/>
        </p:nvSpPr>
        <p:spPr>
          <a:xfrm>
            <a:off x="3379321" y="4620983"/>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libuv</a:t>
            </a:r>
          </a:p>
        </p:txBody>
      </p:sp>
      <p:sp>
        <p:nvSpPr>
          <p:cNvPr id="66" name="TextBox 65"/>
          <p:cNvSpPr txBox="1"/>
          <p:nvPr/>
        </p:nvSpPr>
        <p:spPr>
          <a:xfrm>
            <a:off x="3379321" y="4120802"/>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HTTP</a:t>
            </a:r>
          </a:p>
        </p:txBody>
      </p:sp>
      <p:sp>
        <p:nvSpPr>
          <p:cNvPr id="67" name="TextBox 66"/>
          <p:cNvSpPr txBox="1"/>
          <p:nvPr/>
        </p:nvSpPr>
        <p:spPr>
          <a:xfrm>
            <a:off x="3379321" y="3609978"/>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application</a:t>
            </a:r>
          </a:p>
        </p:txBody>
      </p:sp>
      <p:sp>
        <p:nvSpPr>
          <p:cNvPr id="68" name="TextBox 67"/>
          <p:cNvSpPr txBox="1"/>
          <p:nvPr/>
        </p:nvSpPr>
        <p:spPr>
          <a:xfrm>
            <a:off x="7487413" y="5089119"/>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TCP</a:t>
            </a:r>
          </a:p>
        </p:txBody>
      </p:sp>
      <p:sp>
        <p:nvSpPr>
          <p:cNvPr id="69" name="TextBox 68"/>
          <p:cNvSpPr txBox="1"/>
          <p:nvPr/>
        </p:nvSpPr>
        <p:spPr>
          <a:xfrm>
            <a:off x="7487413" y="4589351"/>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HTTP.SYS</a:t>
            </a:r>
          </a:p>
        </p:txBody>
      </p:sp>
      <p:sp>
        <p:nvSpPr>
          <p:cNvPr id="70" name="TextBox 69"/>
          <p:cNvSpPr txBox="1"/>
          <p:nvPr/>
        </p:nvSpPr>
        <p:spPr>
          <a:xfrm>
            <a:off x="7487413" y="4120802"/>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IIS</a:t>
            </a:r>
          </a:p>
        </p:txBody>
      </p:sp>
      <p:sp>
        <p:nvSpPr>
          <p:cNvPr id="71" name="TextBox 70"/>
          <p:cNvSpPr txBox="1"/>
          <p:nvPr/>
        </p:nvSpPr>
        <p:spPr>
          <a:xfrm>
            <a:off x="7487413" y="3609978"/>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iisnode</a:t>
            </a:r>
          </a:p>
        </p:txBody>
      </p:sp>
      <p:sp>
        <p:nvSpPr>
          <p:cNvPr id="72" name="TextBox 71"/>
          <p:cNvSpPr txBox="1"/>
          <p:nvPr/>
        </p:nvSpPr>
        <p:spPr>
          <a:xfrm>
            <a:off x="7487413" y="3090610"/>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named pipes</a:t>
            </a:r>
          </a:p>
        </p:txBody>
      </p:sp>
      <p:sp>
        <p:nvSpPr>
          <p:cNvPr id="73" name="TextBox 72"/>
          <p:cNvSpPr txBox="1"/>
          <p:nvPr/>
        </p:nvSpPr>
        <p:spPr>
          <a:xfrm>
            <a:off x="7487413" y="2590843"/>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libuv</a:t>
            </a:r>
          </a:p>
        </p:txBody>
      </p:sp>
      <p:sp>
        <p:nvSpPr>
          <p:cNvPr id="74" name="TextBox 73"/>
          <p:cNvSpPr txBox="1"/>
          <p:nvPr/>
        </p:nvSpPr>
        <p:spPr>
          <a:xfrm>
            <a:off x="7487413" y="2090661"/>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HTTP</a:t>
            </a:r>
          </a:p>
        </p:txBody>
      </p:sp>
      <p:sp>
        <p:nvSpPr>
          <p:cNvPr id="75" name="TextBox 74"/>
          <p:cNvSpPr txBox="1"/>
          <p:nvPr/>
        </p:nvSpPr>
        <p:spPr>
          <a:xfrm>
            <a:off x="7487413" y="1579837"/>
            <a:ext cx="1681379" cy="362072"/>
          </a:xfrm>
          <a:prstGeom prst="rect">
            <a:avLst/>
          </a:prstGeom>
          <a:noFill/>
          <a:ln>
            <a:solidFill>
              <a:schemeClr val="tx1"/>
            </a:solidFill>
          </a:ln>
        </p:spPr>
        <p:txBody>
          <a:bodyPr wrap="square" rtlCol="0">
            <a:spAutoFit/>
          </a:bodyPr>
          <a:lstStyle/>
          <a:p>
            <a:pPr algn="ctr"/>
            <a:r>
              <a:rPr lang="en-US" sz="1765" dirty="0">
                <a:solidFill>
                  <a:srgbClr val="404040"/>
                </a:solidFill>
              </a:rPr>
              <a:t>application</a:t>
            </a:r>
          </a:p>
        </p:txBody>
      </p:sp>
      <p:cxnSp>
        <p:nvCxnSpPr>
          <p:cNvPr id="76" name="Straight Connector 75"/>
          <p:cNvCxnSpPr/>
          <p:nvPr/>
        </p:nvCxnSpPr>
        <p:spPr>
          <a:xfrm flipV="1">
            <a:off x="5199041" y="1486746"/>
            <a:ext cx="1718682" cy="2024987"/>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5199041" y="3039140"/>
            <a:ext cx="1718682" cy="2024987"/>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710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t>
            </a:r>
            <a:r>
              <a:rPr lang="ru-RU" dirty="0" smtClean="0"/>
              <a:t>как универсальная альтернатива</a:t>
            </a:r>
            <a:endParaRPr lang="en-US" dirty="0"/>
          </a:p>
        </p:txBody>
      </p:sp>
      <p:sp>
        <p:nvSpPr>
          <p:cNvPr id="3" name="Content Placeholder 2"/>
          <p:cNvSpPr>
            <a:spLocks noGrp="1"/>
          </p:cNvSpPr>
          <p:nvPr>
            <p:ph idx="1"/>
          </p:nvPr>
        </p:nvSpPr>
        <p:spPr/>
        <p:txBody>
          <a:bodyPr/>
          <a:lstStyle/>
          <a:p>
            <a:r>
              <a:rPr lang="ru-RU" dirty="0" smtClean="0"/>
              <a:t>Язык не привязан к платформе и производителю</a:t>
            </a:r>
          </a:p>
          <a:p>
            <a:pPr lvl="1"/>
            <a:r>
              <a:rPr lang="ru-RU" dirty="0" smtClean="0"/>
              <a:t>Хотя некоторые разработчики и имеют ложную ассоциацию с </a:t>
            </a:r>
            <a:r>
              <a:rPr lang="en-US" dirty="0" smtClean="0"/>
              <a:t>HTML </a:t>
            </a:r>
            <a:r>
              <a:rPr lang="ru-RU" dirty="0" smtClean="0"/>
              <a:t>и </a:t>
            </a:r>
            <a:r>
              <a:rPr lang="en-US" dirty="0" smtClean="0"/>
              <a:t>Web</a:t>
            </a:r>
          </a:p>
          <a:p>
            <a:r>
              <a:rPr lang="ru-RU" dirty="0" smtClean="0"/>
              <a:t>Имеет другую идеологию (необычная реализация принципов ООП)</a:t>
            </a:r>
          </a:p>
          <a:p>
            <a:r>
              <a:rPr lang="ru-RU" dirty="0" smtClean="0"/>
              <a:t>Достаточно развитая экосистема внешних библиотек</a:t>
            </a:r>
          </a:p>
          <a:p>
            <a:r>
              <a:rPr lang="ru-RU" dirty="0" smtClean="0"/>
              <a:t>Позволяет быстро приступить к созданию реальных приложений</a:t>
            </a:r>
            <a:endParaRPr lang="en-US" dirty="0"/>
          </a:p>
        </p:txBody>
      </p:sp>
    </p:spTree>
    <p:extLst>
      <p:ext uri="{BB962C8B-B14F-4D97-AF65-F5344CB8AC3E}">
        <p14:creationId xmlns:p14="http://schemas.microsoft.com/office/powerpoint/2010/main" val="1923602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Node.js </a:t>
            </a:r>
            <a:r>
              <a:rPr lang="ru-RU" dirty="0" smtClean="0"/>
              <a:t>и</a:t>
            </a:r>
            <a:r>
              <a:rPr lang="en-US" dirty="0" smtClean="0"/>
              <a:t> Windows Azure </a:t>
            </a:r>
            <a:endParaRPr lang="en-US" dirty="0"/>
          </a:p>
        </p:txBody>
      </p:sp>
      <p:sp>
        <p:nvSpPr>
          <p:cNvPr id="22" name="Rectangle 21"/>
          <p:cNvSpPr/>
          <p:nvPr/>
        </p:nvSpPr>
        <p:spPr>
          <a:xfrm>
            <a:off x="1539174" y="1561448"/>
            <a:ext cx="1927313"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Virtual</a:t>
            </a:r>
            <a:br>
              <a:rPr lang="en-US" sz="2353" b="1" dirty="0">
                <a:solidFill>
                  <a:schemeClr val="bg1"/>
                </a:solidFill>
              </a:rPr>
            </a:br>
            <a:r>
              <a:rPr lang="en-US" sz="2353" b="1" dirty="0">
                <a:solidFill>
                  <a:schemeClr val="bg1"/>
                </a:solidFill>
              </a:rPr>
              <a:t>Machine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dirty="0">
              <a:solidFill>
                <a:schemeClr val="bg1"/>
              </a:solidFill>
            </a:endParaRPr>
          </a:p>
          <a:p>
            <a:pPr algn="ctr"/>
            <a:r>
              <a:rPr lang="en-US" sz="1765" dirty="0">
                <a:solidFill>
                  <a:schemeClr val="bg1"/>
                </a:solidFill>
              </a:rPr>
              <a:t>Windows </a:t>
            </a:r>
          </a:p>
          <a:p>
            <a:pPr algn="ctr"/>
            <a:r>
              <a:rPr lang="en-US" sz="1765" dirty="0">
                <a:solidFill>
                  <a:schemeClr val="bg1"/>
                </a:solidFill>
              </a:rPr>
              <a:t>or Linux</a:t>
            </a:r>
          </a:p>
        </p:txBody>
      </p:sp>
      <p:sp>
        <p:nvSpPr>
          <p:cNvPr id="23" name="Rectangle 22"/>
          <p:cNvSpPr/>
          <p:nvPr/>
        </p:nvSpPr>
        <p:spPr>
          <a:xfrm>
            <a:off x="3887031" y="1561448"/>
            <a:ext cx="1927313"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Hosted</a:t>
            </a:r>
            <a:br>
              <a:rPr lang="en-US" sz="2353" b="1" dirty="0">
                <a:solidFill>
                  <a:schemeClr val="bg1"/>
                </a:solidFill>
              </a:rPr>
            </a:br>
            <a:r>
              <a:rPr lang="en-US" sz="2353" b="1" dirty="0">
                <a:solidFill>
                  <a:schemeClr val="bg1"/>
                </a:solidFill>
              </a:rPr>
              <a:t>Service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r>
              <a:rPr lang="en-US" sz="1765" dirty="0">
                <a:solidFill>
                  <a:schemeClr val="bg1"/>
                </a:solidFill>
              </a:rPr>
              <a:t>Managed</a:t>
            </a:r>
          </a:p>
          <a:p>
            <a:pPr algn="ctr"/>
            <a:r>
              <a:rPr lang="en-US" sz="1765" dirty="0">
                <a:solidFill>
                  <a:schemeClr val="bg1"/>
                </a:solidFill>
              </a:rPr>
              <a:t>application</a:t>
            </a:r>
          </a:p>
          <a:p>
            <a:pPr algn="ctr"/>
            <a:r>
              <a:rPr lang="en-US" sz="1765" dirty="0">
                <a:solidFill>
                  <a:schemeClr val="bg1"/>
                </a:solidFill>
              </a:rPr>
              <a:t>with VM</a:t>
            </a:r>
          </a:p>
          <a:p>
            <a:pPr algn="ctr"/>
            <a:r>
              <a:rPr lang="en-US" sz="1765" dirty="0">
                <a:solidFill>
                  <a:schemeClr val="bg1"/>
                </a:solidFill>
              </a:rPr>
              <a:t>access on</a:t>
            </a:r>
            <a:br>
              <a:rPr lang="en-US" sz="1765" dirty="0">
                <a:solidFill>
                  <a:schemeClr val="bg1"/>
                </a:solidFill>
              </a:rPr>
            </a:br>
            <a:r>
              <a:rPr lang="en-US" sz="1765" dirty="0">
                <a:solidFill>
                  <a:schemeClr val="bg1"/>
                </a:solidFill>
              </a:rPr>
              <a:t>Windows  </a:t>
            </a:r>
          </a:p>
          <a:p>
            <a:pPr algn="ctr"/>
            <a:endParaRPr lang="en-US" sz="2353" b="1" dirty="0">
              <a:solidFill>
                <a:schemeClr val="bg1"/>
              </a:solidFill>
            </a:endParaRPr>
          </a:p>
        </p:txBody>
      </p:sp>
      <p:sp>
        <p:nvSpPr>
          <p:cNvPr id="24" name="Rectangle 23"/>
          <p:cNvSpPr/>
          <p:nvPr/>
        </p:nvSpPr>
        <p:spPr>
          <a:xfrm>
            <a:off x="6224947" y="1566130"/>
            <a:ext cx="1927313"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Web</a:t>
            </a:r>
            <a:br>
              <a:rPr lang="en-US" sz="2353" b="1" dirty="0">
                <a:solidFill>
                  <a:schemeClr val="bg1"/>
                </a:solidFill>
              </a:rPr>
            </a:br>
            <a:r>
              <a:rPr lang="en-US" sz="2353" b="1" dirty="0">
                <a:solidFill>
                  <a:schemeClr val="bg1"/>
                </a:solidFill>
              </a:rPr>
              <a:t>Site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r>
              <a:rPr lang="en-US" sz="1765" dirty="0">
                <a:solidFill>
                  <a:schemeClr val="bg1"/>
                </a:solidFill>
              </a:rPr>
              <a:t>Managed HTTP application</a:t>
            </a:r>
          </a:p>
          <a:p>
            <a:pPr algn="ctr"/>
            <a:r>
              <a:rPr lang="en-US" sz="1765" dirty="0">
                <a:solidFill>
                  <a:schemeClr val="bg1"/>
                </a:solidFill>
              </a:rPr>
              <a:t>with Git, GitHub, FTP and TFS deployment</a:t>
            </a:r>
          </a:p>
          <a:p>
            <a:pPr algn="ctr"/>
            <a:endParaRPr lang="en-US" sz="2353" b="1" dirty="0">
              <a:solidFill>
                <a:schemeClr val="bg1"/>
              </a:solidFill>
            </a:endParaRPr>
          </a:p>
        </p:txBody>
      </p:sp>
      <p:sp>
        <p:nvSpPr>
          <p:cNvPr id="44" name="Rectangle 43"/>
          <p:cNvSpPr/>
          <p:nvPr/>
        </p:nvSpPr>
        <p:spPr>
          <a:xfrm>
            <a:off x="8529223" y="1561448"/>
            <a:ext cx="1929285"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Mobile</a:t>
            </a:r>
            <a:br>
              <a:rPr lang="en-US" sz="2353" b="1" dirty="0">
                <a:solidFill>
                  <a:schemeClr val="bg1"/>
                </a:solidFill>
              </a:rPr>
            </a:br>
            <a:r>
              <a:rPr lang="en-US" sz="2353" b="1" dirty="0">
                <a:solidFill>
                  <a:schemeClr val="bg1"/>
                </a:solidFill>
              </a:rPr>
              <a:t>Service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r>
              <a:rPr lang="en-US" sz="1765" dirty="0">
                <a:solidFill>
                  <a:schemeClr val="bg1"/>
                </a:solidFill>
              </a:rPr>
              <a:t>Backend for Windows 8,</a:t>
            </a:r>
          </a:p>
          <a:p>
            <a:pPr algn="ctr"/>
            <a:r>
              <a:rPr lang="en-US" sz="1765" dirty="0">
                <a:solidFill>
                  <a:schemeClr val="bg1"/>
                </a:solidFill>
              </a:rPr>
              <a:t>Windows Phone, iPhone, or Android application</a:t>
            </a:r>
          </a:p>
          <a:p>
            <a:pPr algn="ctr"/>
            <a:endParaRPr lang="en-US" sz="2353" b="1" dirty="0">
              <a:solidFill>
                <a:schemeClr val="bg1"/>
              </a:solidFill>
            </a:endParaRPr>
          </a:p>
        </p:txBody>
      </p:sp>
      <p:pic>
        <p:nvPicPr>
          <p:cNvPr id="45" name="Picture 44"/>
          <p:cNvPicPr>
            <a:picLocks noChangeAspect="1"/>
          </p:cNvPicPr>
          <p:nvPr/>
        </p:nvPicPr>
        <p:blipFill>
          <a:blip r:embed="rId2"/>
          <a:stretch>
            <a:fillRect/>
          </a:stretch>
        </p:blipFill>
        <p:spPr>
          <a:xfrm>
            <a:off x="6651306" y="2721246"/>
            <a:ext cx="1095630" cy="1108081"/>
          </a:xfrm>
          <a:prstGeom prst="rect">
            <a:avLst/>
          </a:prstGeom>
          <a:solidFill>
            <a:srgbClr val="00188F"/>
          </a:solidFill>
        </p:spPr>
      </p:pic>
      <p:pic>
        <p:nvPicPr>
          <p:cNvPr id="46" name="Picture 45"/>
          <p:cNvPicPr>
            <a:picLocks noChangeAspect="1"/>
          </p:cNvPicPr>
          <p:nvPr/>
        </p:nvPicPr>
        <p:blipFill>
          <a:blip r:embed="rId3"/>
          <a:stretch>
            <a:fillRect/>
          </a:stretch>
        </p:blipFill>
        <p:spPr>
          <a:xfrm>
            <a:off x="4253486" y="2691543"/>
            <a:ext cx="1182783" cy="1083180"/>
          </a:xfrm>
          <a:prstGeom prst="rect">
            <a:avLst/>
          </a:prstGeom>
          <a:solidFill>
            <a:srgbClr val="00188F"/>
          </a:solidFill>
        </p:spPr>
      </p:pic>
      <p:pic>
        <p:nvPicPr>
          <p:cNvPr id="47" name="Picture 46"/>
          <p:cNvPicPr>
            <a:picLocks noChangeAspect="1"/>
          </p:cNvPicPr>
          <p:nvPr/>
        </p:nvPicPr>
        <p:blipFill>
          <a:blip r:embed="rId4"/>
          <a:stretch>
            <a:fillRect/>
          </a:stretch>
        </p:blipFill>
        <p:spPr>
          <a:xfrm>
            <a:off x="1918146" y="2703993"/>
            <a:ext cx="1157882" cy="1070730"/>
          </a:xfrm>
          <a:prstGeom prst="rect">
            <a:avLst/>
          </a:prstGeom>
          <a:solidFill>
            <a:srgbClr val="00188F"/>
          </a:solidFill>
        </p:spPr>
      </p:pic>
      <p:pic>
        <p:nvPicPr>
          <p:cNvPr id="48" name="Picture 47"/>
          <p:cNvPicPr>
            <a:picLocks noChangeAspect="1"/>
          </p:cNvPicPr>
          <p:nvPr/>
        </p:nvPicPr>
        <p:blipFill>
          <a:blip r:embed="rId5"/>
          <a:stretch>
            <a:fillRect/>
          </a:stretch>
        </p:blipFill>
        <p:spPr>
          <a:xfrm>
            <a:off x="8939824" y="2716564"/>
            <a:ext cx="1108081" cy="1132981"/>
          </a:xfrm>
          <a:prstGeom prst="rect">
            <a:avLst/>
          </a:prstGeom>
          <a:solidFill>
            <a:srgbClr val="00188F"/>
          </a:solidFill>
        </p:spPr>
      </p:pic>
    </p:spTree>
    <p:extLst>
      <p:ext uri="{BB962C8B-B14F-4D97-AF65-F5344CB8AC3E}">
        <p14:creationId xmlns:p14="http://schemas.microsoft.com/office/powerpoint/2010/main" val="245404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315068" y="2457873"/>
            <a:ext cx="10010077" cy="1643445"/>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vert="vert270" rtlCol="0" anchor="b" anchorCtr="1"/>
          <a:lstStyle/>
          <a:p>
            <a:pPr algn="ctr"/>
            <a:r>
              <a:rPr lang="en-US" sz="2353" b="1" dirty="0">
                <a:solidFill>
                  <a:schemeClr val="bg1"/>
                </a:solidFill>
              </a:rPr>
              <a:t>iisnode</a:t>
            </a:r>
          </a:p>
        </p:txBody>
      </p:sp>
      <p:sp>
        <p:nvSpPr>
          <p:cNvPr id="4" name="Title 3"/>
          <p:cNvSpPr>
            <a:spLocks noGrp="1"/>
          </p:cNvSpPr>
          <p:nvPr>
            <p:ph type="title"/>
          </p:nvPr>
        </p:nvSpPr>
        <p:spPr/>
        <p:txBody>
          <a:bodyPr/>
          <a:lstStyle/>
          <a:p>
            <a:r>
              <a:rPr lang="en-US" dirty="0" smtClean="0"/>
              <a:t>Node.js </a:t>
            </a:r>
            <a:r>
              <a:rPr lang="ru-RU" dirty="0"/>
              <a:t>и</a:t>
            </a:r>
            <a:r>
              <a:rPr lang="en-US" dirty="0" smtClean="0"/>
              <a:t> Windows Azure </a:t>
            </a:r>
            <a:endParaRPr lang="en-US" dirty="0"/>
          </a:p>
        </p:txBody>
      </p:sp>
      <p:sp>
        <p:nvSpPr>
          <p:cNvPr id="22" name="Rectangle 21"/>
          <p:cNvSpPr/>
          <p:nvPr/>
        </p:nvSpPr>
        <p:spPr>
          <a:xfrm>
            <a:off x="1539174" y="1561448"/>
            <a:ext cx="1927313"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Virtual</a:t>
            </a:r>
            <a:br>
              <a:rPr lang="en-US" sz="2353" b="1" dirty="0">
                <a:solidFill>
                  <a:schemeClr val="bg1"/>
                </a:solidFill>
              </a:rPr>
            </a:br>
            <a:r>
              <a:rPr lang="en-US" sz="2353" b="1" dirty="0">
                <a:solidFill>
                  <a:schemeClr val="bg1"/>
                </a:solidFill>
              </a:rPr>
              <a:t>Machine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p:txBody>
      </p:sp>
      <p:sp>
        <p:nvSpPr>
          <p:cNvPr id="23" name="Rectangle 22"/>
          <p:cNvSpPr/>
          <p:nvPr/>
        </p:nvSpPr>
        <p:spPr>
          <a:xfrm>
            <a:off x="3887031" y="1561448"/>
            <a:ext cx="1927313"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Hosted</a:t>
            </a:r>
            <a:br>
              <a:rPr lang="en-US" sz="2353" b="1" dirty="0">
                <a:solidFill>
                  <a:schemeClr val="bg1"/>
                </a:solidFill>
              </a:rPr>
            </a:br>
            <a:r>
              <a:rPr lang="en-US" sz="2353" b="1" dirty="0">
                <a:solidFill>
                  <a:schemeClr val="bg1"/>
                </a:solidFill>
              </a:rPr>
              <a:t>Service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p:txBody>
      </p:sp>
      <p:sp>
        <p:nvSpPr>
          <p:cNvPr id="24" name="Rectangle 23"/>
          <p:cNvSpPr/>
          <p:nvPr/>
        </p:nvSpPr>
        <p:spPr>
          <a:xfrm>
            <a:off x="6224947" y="1566130"/>
            <a:ext cx="1927313"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Web</a:t>
            </a:r>
            <a:br>
              <a:rPr lang="en-US" sz="2353" b="1" dirty="0">
                <a:solidFill>
                  <a:schemeClr val="bg1"/>
                </a:solidFill>
              </a:rPr>
            </a:br>
            <a:r>
              <a:rPr lang="en-US" sz="2353" b="1" dirty="0">
                <a:solidFill>
                  <a:schemeClr val="bg1"/>
                </a:solidFill>
              </a:rPr>
              <a:t>Site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p:txBody>
      </p:sp>
      <p:sp>
        <p:nvSpPr>
          <p:cNvPr id="44" name="Rectangle 43"/>
          <p:cNvSpPr/>
          <p:nvPr/>
        </p:nvSpPr>
        <p:spPr>
          <a:xfrm>
            <a:off x="8529223" y="1561448"/>
            <a:ext cx="1929285"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Mobile</a:t>
            </a:r>
            <a:br>
              <a:rPr lang="en-US" sz="2353" b="1" dirty="0">
                <a:solidFill>
                  <a:schemeClr val="bg1"/>
                </a:solidFill>
              </a:rPr>
            </a:br>
            <a:r>
              <a:rPr lang="en-US" sz="2353" b="1" dirty="0">
                <a:solidFill>
                  <a:schemeClr val="bg1"/>
                </a:solidFill>
              </a:rPr>
              <a:t>Service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p:txBody>
      </p:sp>
      <p:sp>
        <p:nvSpPr>
          <p:cNvPr id="13" name="Rectangle 12"/>
          <p:cNvSpPr/>
          <p:nvPr/>
        </p:nvSpPr>
        <p:spPr>
          <a:xfrm>
            <a:off x="583214" y="4250723"/>
            <a:ext cx="5453251" cy="1643445"/>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vert="vert270" rtlCol="0" anchor="t" anchorCtr="1"/>
          <a:lstStyle/>
          <a:p>
            <a:pPr algn="ctr"/>
            <a:r>
              <a:rPr lang="en-US" sz="2353" b="1" dirty="0">
                <a:solidFill>
                  <a:schemeClr val="bg1"/>
                </a:solidFill>
              </a:rPr>
              <a:t>node.exe</a:t>
            </a:r>
          </a:p>
        </p:txBody>
      </p:sp>
      <p:pic>
        <p:nvPicPr>
          <p:cNvPr id="45" name="Picture 44"/>
          <p:cNvPicPr>
            <a:picLocks noChangeAspect="1"/>
          </p:cNvPicPr>
          <p:nvPr/>
        </p:nvPicPr>
        <p:blipFill>
          <a:blip r:embed="rId2"/>
          <a:stretch>
            <a:fillRect/>
          </a:stretch>
        </p:blipFill>
        <p:spPr>
          <a:xfrm>
            <a:off x="6651306" y="2721246"/>
            <a:ext cx="1095630" cy="1108081"/>
          </a:xfrm>
          <a:prstGeom prst="rect">
            <a:avLst/>
          </a:prstGeom>
          <a:solidFill>
            <a:srgbClr val="00188F"/>
          </a:solidFill>
        </p:spPr>
      </p:pic>
      <p:pic>
        <p:nvPicPr>
          <p:cNvPr id="46" name="Picture 45"/>
          <p:cNvPicPr>
            <a:picLocks noChangeAspect="1"/>
          </p:cNvPicPr>
          <p:nvPr/>
        </p:nvPicPr>
        <p:blipFill>
          <a:blip r:embed="rId3"/>
          <a:stretch>
            <a:fillRect/>
          </a:stretch>
        </p:blipFill>
        <p:spPr>
          <a:xfrm>
            <a:off x="4253486" y="2691543"/>
            <a:ext cx="1182783" cy="1083180"/>
          </a:xfrm>
          <a:prstGeom prst="rect">
            <a:avLst/>
          </a:prstGeom>
          <a:solidFill>
            <a:srgbClr val="00188F"/>
          </a:solidFill>
        </p:spPr>
      </p:pic>
      <p:pic>
        <p:nvPicPr>
          <p:cNvPr id="47" name="Picture 46"/>
          <p:cNvPicPr>
            <a:picLocks noChangeAspect="1"/>
          </p:cNvPicPr>
          <p:nvPr/>
        </p:nvPicPr>
        <p:blipFill>
          <a:blip r:embed="rId4"/>
          <a:stretch>
            <a:fillRect/>
          </a:stretch>
        </p:blipFill>
        <p:spPr>
          <a:xfrm>
            <a:off x="1918146" y="2703993"/>
            <a:ext cx="1157882" cy="1070730"/>
          </a:xfrm>
          <a:prstGeom prst="rect">
            <a:avLst/>
          </a:prstGeom>
          <a:solidFill>
            <a:srgbClr val="00188F"/>
          </a:solidFill>
        </p:spPr>
      </p:pic>
      <p:pic>
        <p:nvPicPr>
          <p:cNvPr id="48" name="Picture 47"/>
          <p:cNvPicPr>
            <a:picLocks noChangeAspect="1"/>
          </p:cNvPicPr>
          <p:nvPr/>
        </p:nvPicPr>
        <p:blipFill>
          <a:blip r:embed="rId5"/>
          <a:stretch>
            <a:fillRect/>
          </a:stretch>
        </p:blipFill>
        <p:spPr>
          <a:xfrm>
            <a:off x="8939824" y="2716564"/>
            <a:ext cx="1108081" cy="1132981"/>
          </a:xfrm>
          <a:prstGeom prst="rect">
            <a:avLst/>
          </a:prstGeom>
          <a:solidFill>
            <a:srgbClr val="00188F"/>
          </a:solidFill>
        </p:spPr>
      </p:pic>
      <p:pic>
        <p:nvPicPr>
          <p:cNvPr id="11" name="Picture 10"/>
          <p:cNvPicPr>
            <a:picLocks noChangeAspect="1"/>
          </p:cNvPicPr>
          <p:nvPr/>
        </p:nvPicPr>
        <p:blipFill>
          <a:blip r:embed="rId3"/>
          <a:stretch>
            <a:fillRect/>
          </a:stretch>
        </p:blipFill>
        <p:spPr>
          <a:xfrm>
            <a:off x="4277404" y="4512811"/>
            <a:ext cx="1182783" cy="1083180"/>
          </a:xfrm>
          <a:prstGeom prst="rect">
            <a:avLst/>
          </a:prstGeom>
          <a:solidFill>
            <a:srgbClr val="00188F"/>
          </a:solidFill>
        </p:spPr>
      </p:pic>
      <p:pic>
        <p:nvPicPr>
          <p:cNvPr id="12" name="Picture 11"/>
          <p:cNvPicPr>
            <a:picLocks noChangeAspect="1"/>
          </p:cNvPicPr>
          <p:nvPr/>
        </p:nvPicPr>
        <p:blipFill>
          <a:blip r:embed="rId4"/>
          <a:stretch>
            <a:fillRect/>
          </a:stretch>
        </p:blipFill>
        <p:spPr>
          <a:xfrm>
            <a:off x="1942063" y="4525261"/>
            <a:ext cx="1157882" cy="1070730"/>
          </a:xfrm>
          <a:prstGeom prst="rect">
            <a:avLst/>
          </a:prstGeom>
          <a:solidFill>
            <a:srgbClr val="00188F"/>
          </a:solidFill>
        </p:spPr>
      </p:pic>
    </p:spTree>
    <p:extLst>
      <p:ext uri="{BB962C8B-B14F-4D97-AF65-F5344CB8AC3E}">
        <p14:creationId xmlns:p14="http://schemas.microsoft.com/office/powerpoint/2010/main" val="307059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315068" y="2457873"/>
            <a:ext cx="10010077" cy="1643445"/>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vert="vert270" rtlCol="0" anchor="b" anchorCtr="1"/>
          <a:lstStyle/>
          <a:p>
            <a:pPr algn="ctr"/>
            <a:r>
              <a:rPr lang="en-US" sz="2353" b="1" dirty="0">
                <a:solidFill>
                  <a:schemeClr val="bg1"/>
                </a:solidFill>
              </a:rPr>
              <a:t>iisnode</a:t>
            </a:r>
          </a:p>
        </p:txBody>
      </p:sp>
      <p:sp>
        <p:nvSpPr>
          <p:cNvPr id="4" name="Title 3"/>
          <p:cNvSpPr>
            <a:spLocks noGrp="1"/>
          </p:cNvSpPr>
          <p:nvPr>
            <p:ph type="title"/>
          </p:nvPr>
        </p:nvSpPr>
        <p:spPr/>
        <p:txBody>
          <a:bodyPr/>
          <a:lstStyle/>
          <a:p>
            <a:r>
              <a:rPr lang="en-US" dirty="0" smtClean="0"/>
              <a:t>Node.js </a:t>
            </a:r>
            <a:r>
              <a:rPr lang="ru-RU" dirty="0"/>
              <a:t>и</a:t>
            </a:r>
            <a:r>
              <a:rPr lang="en-US" dirty="0" smtClean="0"/>
              <a:t> Windows Azure </a:t>
            </a:r>
            <a:endParaRPr lang="en-US" dirty="0"/>
          </a:p>
        </p:txBody>
      </p:sp>
      <p:sp>
        <p:nvSpPr>
          <p:cNvPr id="22" name="Rectangle 21"/>
          <p:cNvSpPr/>
          <p:nvPr/>
        </p:nvSpPr>
        <p:spPr>
          <a:xfrm>
            <a:off x="1539174" y="1561448"/>
            <a:ext cx="1927313"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Virtual</a:t>
            </a:r>
            <a:br>
              <a:rPr lang="en-US" sz="2353" b="1" dirty="0">
                <a:solidFill>
                  <a:schemeClr val="bg1"/>
                </a:solidFill>
              </a:rPr>
            </a:br>
            <a:r>
              <a:rPr lang="en-US" sz="2353" b="1" dirty="0">
                <a:solidFill>
                  <a:schemeClr val="bg1"/>
                </a:solidFill>
              </a:rPr>
              <a:t>Machine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p:txBody>
      </p:sp>
      <p:sp>
        <p:nvSpPr>
          <p:cNvPr id="23" name="Rectangle 22"/>
          <p:cNvSpPr/>
          <p:nvPr/>
        </p:nvSpPr>
        <p:spPr>
          <a:xfrm>
            <a:off x="3887031" y="1561448"/>
            <a:ext cx="1927313"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Hosted</a:t>
            </a:r>
            <a:br>
              <a:rPr lang="en-US" sz="2353" b="1" dirty="0">
                <a:solidFill>
                  <a:schemeClr val="bg1"/>
                </a:solidFill>
              </a:rPr>
            </a:br>
            <a:r>
              <a:rPr lang="en-US" sz="2353" b="1" dirty="0">
                <a:solidFill>
                  <a:schemeClr val="bg1"/>
                </a:solidFill>
              </a:rPr>
              <a:t>Service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p:txBody>
      </p:sp>
      <p:sp>
        <p:nvSpPr>
          <p:cNvPr id="24" name="Rectangle 23"/>
          <p:cNvSpPr/>
          <p:nvPr/>
        </p:nvSpPr>
        <p:spPr>
          <a:xfrm>
            <a:off x="6224947" y="1566130"/>
            <a:ext cx="1927313"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Web</a:t>
            </a:r>
            <a:br>
              <a:rPr lang="en-US" sz="2353" b="1" dirty="0">
                <a:solidFill>
                  <a:schemeClr val="bg1"/>
                </a:solidFill>
              </a:rPr>
            </a:br>
            <a:r>
              <a:rPr lang="en-US" sz="2353" b="1" dirty="0">
                <a:solidFill>
                  <a:schemeClr val="bg1"/>
                </a:solidFill>
              </a:rPr>
              <a:t>Site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p:txBody>
      </p:sp>
      <p:sp>
        <p:nvSpPr>
          <p:cNvPr id="44" name="Rectangle 43"/>
          <p:cNvSpPr/>
          <p:nvPr/>
        </p:nvSpPr>
        <p:spPr>
          <a:xfrm>
            <a:off x="8529223" y="1561448"/>
            <a:ext cx="1929285" cy="4772633"/>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2353" b="1" dirty="0">
                <a:solidFill>
                  <a:schemeClr val="bg1"/>
                </a:solidFill>
              </a:rPr>
              <a:t>Mobile</a:t>
            </a:r>
            <a:br>
              <a:rPr lang="en-US" sz="2353" b="1" dirty="0">
                <a:solidFill>
                  <a:schemeClr val="bg1"/>
                </a:solidFill>
              </a:rPr>
            </a:br>
            <a:r>
              <a:rPr lang="en-US" sz="2353" b="1" dirty="0">
                <a:solidFill>
                  <a:schemeClr val="bg1"/>
                </a:solidFill>
              </a:rPr>
              <a:t>Service</a:t>
            </a: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a:p>
            <a:pPr algn="ctr"/>
            <a:endParaRPr lang="en-US" sz="2353" b="1" dirty="0">
              <a:solidFill>
                <a:schemeClr val="bg1"/>
              </a:solidFill>
            </a:endParaRPr>
          </a:p>
        </p:txBody>
      </p:sp>
      <p:sp>
        <p:nvSpPr>
          <p:cNvPr id="13" name="Rectangle 12"/>
          <p:cNvSpPr/>
          <p:nvPr/>
        </p:nvSpPr>
        <p:spPr>
          <a:xfrm>
            <a:off x="583214" y="4250723"/>
            <a:ext cx="5453251" cy="1643445"/>
          </a:xfrm>
          <a:prstGeom prst="rect">
            <a:avLst/>
          </a:prstGeom>
          <a:solidFill>
            <a:srgbClr val="00188F">
              <a:alpha val="50000"/>
            </a:srgbClr>
          </a:solidFill>
          <a:ln>
            <a:noFill/>
          </a:ln>
        </p:spPr>
        <p:style>
          <a:lnRef idx="1">
            <a:schemeClr val="accent1"/>
          </a:lnRef>
          <a:fillRef idx="3">
            <a:schemeClr val="accent1"/>
          </a:fillRef>
          <a:effectRef idx="2">
            <a:schemeClr val="accent1"/>
          </a:effectRef>
          <a:fontRef idx="minor">
            <a:schemeClr val="lt1"/>
          </a:fontRef>
        </p:style>
        <p:txBody>
          <a:bodyPr vert="vert270" rtlCol="0" anchor="t" anchorCtr="1"/>
          <a:lstStyle/>
          <a:p>
            <a:pPr algn="ctr"/>
            <a:r>
              <a:rPr lang="en-US" sz="2353" b="1" dirty="0">
                <a:solidFill>
                  <a:schemeClr val="bg1"/>
                </a:solidFill>
              </a:rPr>
              <a:t>node.exe</a:t>
            </a:r>
          </a:p>
        </p:txBody>
      </p:sp>
      <p:pic>
        <p:nvPicPr>
          <p:cNvPr id="46" name="Picture 45"/>
          <p:cNvPicPr>
            <a:picLocks noChangeAspect="1"/>
          </p:cNvPicPr>
          <p:nvPr/>
        </p:nvPicPr>
        <p:blipFill>
          <a:blip r:embed="rId2"/>
          <a:stretch>
            <a:fillRect/>
          </a:stretch>
        </p:blipFill>
        <p:spPr>
          <a:xfrm>
            <a:off x="4253486" y="2691543"/>
            <a:ext cx="1182783" cy="1083180"/>
          </a:xfrm>
          <a:prstGeom prst="rect">
            <a:avLst/>
          </a:prstGeom>
          <a:solidFill>
            <a:srgbClr val="00188F"/>
          </a:solidFill>
        </p:spPr>
      </p:pic>
      <p:pic>
        <p:nvPicPr>
          <p:cNvPr id="47" name="Picture 46"/>
          <p:cNvPicPr>
            <a:picLocks noChangeAspect="1"/>
          </p:cNvPicPr>
          <p:nvPr/>
        </p:nvPicPr>
        <p:blipFill>
          <a:blip r:embed="rId3"/>
          <a:stretch>
            <a:fillRect/>
          </a:stretch>
        </p:blipFill>
        <p:spPr>
          <a:xfrm>
            <a:off x="1918146" y="2703993"/>
            <a:ext cx="1157882" cy="1070730"/>
          </a:xfrm>
          <a:prstGeom prst="rect">
            <a:avLst/>
          </a:prstGeom>
          <a:solidFill>
            <a:srgbClr val="00188F"/>
          </a:solidFill>
        </p:spPr>
      </p:pic>
      <p:pic>
        <p:nvPicPr>
          <p:cNvPr id="48" name="Picture 47"/>
          <p:cNvPicPr>
            <a:picLocks noChangeAspect="1"/>
          </p:cNvPicPr>
          <p:nvPr/>
        </p:nvPicPr>
        <p:blipFill>
          <a:blip r:embed="rId4"/>
          <a:stretch>
            <a:fillRect/>
          </a:stretch>
        </p:blipFill>
        <p:spPr>
          <a:xfrm>
            <a:off x="8939824" y="2716564"/>
            <a:ext cx="1108081" cy="1132981"/>
          </a:xfrm>
          <a:prstGeom prst="rect">
            <a:avLst/>
          </a:prstGeom>
          <a:solidFill>
            <a:srgbClr val="00188F"/>
          </a:solidFill>
        </p:spPr>
      </p:pic>
      <p:pic>
        <p:nvPicPr>
          <p:cNvPr id="11" name="Picture 10"/>
          <p:cNvPicPr>
            <a:picLocks noChangeAspect="1"/>
          </p:cNvPicPr>
          <p:nvPr/>
        </p:nvPicPr>
        <p:blipFill>
          <a:blip r:embed="rId2"/>
          <a:stretch>
            <a:fillRect/>
          </a:stretch>
        </p:blipFill>
        <p:spPr>
          <a:xfrm>
            <a:off x="4277404" y="4512811"/>
            <a:ext cx="1182783" cy="1083180"/>
          </a:xfrm>
          <a:prstGeom prst="rect">
            <a:avLst/>
          </a:prstGeom>
          <a:solidFill>
            <a:srgbClr val="00188F"/>
          </a:solidFill>
        </p:spPr>
      </p:pic>
      <p:pic>
        <p:nvPicPr>
          <p:cNvPr id="12" name="Picture 11"/>
          <p:cNvPicPr>
            <a:picLocks noChangeAspect="1"/>
          </p:cNvPicPr>
          <p:nvPr/>
        </p:nvPicPr>
        <p:blipFill>
          <a:blip r:embed="rId3"/>
          <a:stretch>
            <a:fillRect/>
          </a:stretch>
        </p:blipFill>
        <p:spPr>
          <a:xfrm>
            <a:off x="1942063" y="4525261"/>
            <a:ext cx="1157882" cy="1070730"/>
          </a:xfrm>
          <a:prstGeom prst="rect">
            <a:avLst/>
          </a:prstGeom>
          <a:solidFill>
            <a:srgbClr val="00188F"/>
          </a:solidFill>
        </p:spPr>
      </p:pic>
      <p:sp>
        <p:nvSpPr>
          <p:cNvPr id="15" name="Rectangle 14"/>
          <p:cNvSpPr/>
          <p:nvPr/>
        </p:nvSpPr>
        <p:spPr>
          <a:xfrm>
            <a:off x="6082083" y="2349279"/>
            <a:ext cx="2234077" cy="1867552"/>
          </a:xfrm>
          <a:prstGeom prst="rect">
            <a:avLst/>
          </a:prstGeom>
          <a:solidFill>
            <a:srgbClr val="FF8C00">
              <a:alpha val="80000"/>
            </a:srgbClr>
          </a:solidFill>
          <a:ln>
            <a:noFill/>
          </a:ln>
        </p:spPr>
        <p:style>
          <a:lnRef idx="1">
            <a:schemeClr val="accent1"/>
          </a:lnRef>
          <a:fillRef idx="3">
            <a:schemeClr val="accent1"/>
          </a:fillRef>
          <a:effectRef idx="2">
            <a:schemeClr val="accent1"/>
          </a:effectRef>
          <a:fontRef idx="minor">
            <a:schemeClr val="lt1"/>
          </a:fontRef>
        </p:style>
        <p:txBody>
          <a:bodyPr vert="vert270" rtlCol="0" anchor="b" anchorCtr="1"/>
          <a:lstStyle/>
          <a:p>
            <a:pPr algn="ctr"/>
            <a:endParaRPr lang="en-US" sz="2353" b="1" dirty="0">
              <a:solidFill>
                <a:schemeClr val="bg1"/>
              </a:solidFill>
            </a:endParaRPr>
          </a:p>
        </p:txBody>
      </p:sp>
      <p:pic>
        <p:nvPicPr>
          <p:cNvPr id="45" name="Picture 44"/>
          <p:cNvPicPr>
            <a:picLocks noChangeAspect="1"/>
          </p:cNvPicPr>
          <p:nvPr/>
        </p:nvPicPr>
        <p:blipFill>
          <a:blip r:embed="rId5"/>
          <a:stretch>
            <a:fillRect/>
          </a:stretch>
        </p:blipFill>
        <p:spPr>
          <a:xfrm>
            <a:off x="6651306" y="2721246"/>
            <a:ext cx="1095630" cy="1108081"/>
          </a:xfrm>
          <a:prstGeom prst="rect">
            <a:avLst/>
          </a:prstGeom>
          <a:solidFill>
            <a:srgbClr val="00188F"/>
          </a:solidFill>
        </p:spPr>
      </p:pic>
    </p:spTree>
    <p:extLst>
      <p:ext uri="{BB962C8B-B14F-4D97-AF65-F5344CB8AC3E}">
        <p14:creationId xmlns:p14="http://schemas.microsoft.com/office/powerpoint/2010/main" val="25784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Windows Azure management portal</a:t>
            </a:r>
          </a:p>
          <a:p>
            <a:r>
              <a:rPr lang="en-US" dirty="0" smtClean="0"/>
              <a:t>Command line tools</a:t>
            </a:r>
          </a:p>
          <a:p>
            <a:r>
              <a:rPr lang="en-US" dirty="0" smtClean="0"/>
              <a:t>Git and GitHub integration</a:t>
            </a:r>
            <a:endParaRPr lang="en-US" dirty="0"/>
          </a:p>
        </p:txBody>
      </p:sp>
      <p:sp>
        <p:nvSpPr>
          <p:cNvPr id="3" name="Title 2"/>
          <p:cNvSpPr>
            <a:spLocks noGrp="1"/>
          </p:cNvSpPr>
          <p:nvPr>
            <p:ph type="title"/>
          </p:nvPr>
        </p:nvSpPr>
        <p:spPr/>
        <p:txBody>
          <a:bodyPr/>
          <a:lstStyle/>
          <a:p>
            <a:r>
              <a:rPr lang="en-US" dirty="0" smtClean="0"/>
              <a:t>Deploying a Node.js application</a:t>
            </a:r>
            <a:endParaRPr lang="en-US" dirty="0"/>
          </a:p>
        </p:txBody>
      </p:sp>
      <p:pic>
        <p:nvPicPr>
          <p:cNvPr id="7" name="Picture Placeholder 6"/>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6599" r="16599"/>
          <a:stretch>
            <a:fillRect/>
          </a:stretch>
        </p:blipFill>
        <p:spPr/>
      </p:pic>
    </p:spTree>
    <p:extLst>
      <p:ext uri="{BB962C8B-B14F-4D97-AF65-F5344CB8AC3E}">
        <p14:creationId xmlns:p14="http://schemas.microsoft.com/office/powerpoint/2010/main" val="30461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Windows Azure SDK for Node.js</a:t>
            </a:r>
          </a:p>
          <a:p>
            <a:endParaRPr lang="en-US" dirty="0" smtClean="0"/>
          </a:p>
          <a:p>
            <a:r>
              <a:rPr lang="en-US" dirty="0" smtClean="0"/>
              <a:t>Table Storage, Blob Storage, </a:t>
            </a:r>
            <a:br>
              <a:rPr lang="en-US" dirty="0" smtClean="0"/>
            </a:br>
            <a:r>
              <a:rPr lang="en-US" dirty="0" smtClean="0"/>
              <a:t>SQL Azure, ServiceBus, </a:t>
            </a:r>
            <a:br>
              <a:rPr lang="en-US" dirty="0" smtClean="0"/>
            </a:br>
            <a:r>
              <a:rPr lang="en-US" dirty="0" smtClean="0"/>
              <a:t>Storage Queues, HD insight,</a:t>
            </a:r>
            <a:br>
              <a:rPr lang="en-US" dirty="0" smtClean="0"/>
            </a:br>
            <a:r>
              <a:rPr lang="en-US" dirty="0" smtClean="0"/>
              <a:t>Service Runtime</a:t>
            </a:r>
            <a:endParaRPr lang="en-US" dirty="0"/>
          </a:p>
        </p:txBody>
      </p:sp>
      <p:sp>
        <p:nvSpPr>
          <p:cNvPr id="3" name="Title 2"/>
          <p:cNvSpPr>
            <a:spLocks noGrp="1"/>
          </p:cNvSpPr>
          <p:nvPr>
            <p:ph type="title"/>
          </p:nvPr>
        </p:nvSpPr>
        <p:spPr/>
        <p:txBody>
          <a:bodyPr/>
          <a:lstStyle/>
          <a:p>
            <a:r>
              <a:rPr lang="en-US" dirty="0" smtClean="0"/>
              <a:t>Using Azure services from Node.js</a:t>
            </a:r>
            <a:endParaRPr lang="en-US" dirty="0"/>
          </a:p>
        </p:txBody>
      </p:sp>
      <p:pic>
        <p:nvPicPr>
          <p:cNvPr id="6" name="Picture Placeholder 5"/>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6625" r="16625"/>
          <a:stretch>
            <a:fillRect/>
          </a:stretch>
        </p:blipFill>
        <p:spPr/>
      </p:pic>
    </p:spTree>
    <p:extLst>
      <p:ext uri="{BB962C8B-B14F-4D97-AF65-F5344CB8AC3E}">
        <p14:creationId xmlns:p14="http://schemas.microsoft.com/office/powerpoint/2010/main" val="340415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Edge.js enables in-process interop between Node.js and .NET</a:t>
            </a:r>
            <a:endParaRPr lang="en-US" dirty="0"/>
          </a:p>
        </p:txBody>
      </p:sp>
      <p:sp>
        <p:nvSpPr>
          <p:cNvPr id="24" name="Title 23"/>
          <p:cNvSpPr>
            <a:spLocks noGrp="1"/>
          </p:cNvSpPr>
          <p:nvPr>
            <p:ph type="title"/>
          </p:nvPr>
        </p:nvSpPr>
        <p:spPr>
          <a:xfrm>
            <a:off x="269240" y="293070"/>
            <a:ext cx="11653522" cy="894869"/>
          </a:xfrm>
        </p:spPr>
        <p:txBody>
          <a:bodyPr>
            <a:normAutofit/>
          </a:bodyPr>
          <a:lstStyle/>
          <a:p>
            <a:r>
              <a:rPr lang="en-US" dirty="0" smtClean="0"/>
              <a:t>Using .NET from Node.js</a:t>
            </a:r>
            <a:endParaRPr lang="en-US" dirty="0"/>
          </a:p>
        </p:txBody>
      </p:sp>
      <p:pic>
        <p:nvPicPr>
          <p:cNvPr id="2" name="Picture 1"/>
          <p:cNvPicPr>
            <a:picLocks noChangeAspect="1"/>
          </p:cNvPicPr>
          <p:nvPr/>
        </p:nvPicPr>
        <p:blipFill>
          <a:blip r:embed="rId2"/>
          <a:stretch>
            <a:fillRect/>
          </a:stretch>
        </p:blipFill>
        <p:spPr>
          <a:xfrm>
            <a:off x="4867246" y="1641968"/>
            <a:ext cx="7054677" cy="4922963"/>
          </a:xfrm>
          <a:prstGeom prst="rect">
            <a:avLst/>
          </a:prstGeom>
        </p:spPr>
      </p:pic>
    </p:spTree>
    <p:extLst>
      <p:ext uri="{BB962C8B-B14F-4D97-AF65-F5344CB8AC3E}">
        <p14:creationId xmlns:p14="http://schemas.microsoft.com/office/powerpoint/2010/main" val="356751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Edge.js uses ADO.NET to enable access to MS SQL from Node.js</a:t>
            </a:r>
            <a:endParaRPr lang="en-US" dirty="0"/>
          </a:p>
        </p:txBody>
      </p:sp>
      <p:sp>
        <p:nvSpPr>
          <p:cNvPr id="24" name="Title 23"/>
          <p:cNvSpPr>
            <a:spLocks noGrp="1"/>
          </p:cNvSpPr>
          <p:nvPr>
            <p:ph type="title"/>
          </p:nvPr>
        </p:nvSpPr>
        <p:spPr>
          <a:xfrm>
            <a:off x="269240" y="293070"/>
            <a:ext cx="11653522" cy="894869"/>
          </a:xfrm>
        </p:spPr>
        <p:txBody>
          <a:bodyPr>
            <a:normAutofit/>
          </a:bodyPr>
          <a:lstStyle/>
          <a:p>
            <a:r>
              <a:rPr lang="en-US" dirty="0" smtClean="0"/>
              <a:t>Access MS SQL from Node.js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079" y="1636171"/>
            <a:ext cx="7883682" cy="4928761"/>
          </a:xfrm>
          <a:prstGeom prst="rect">
            <a:avLst/>
          </a:prstGeom>
        </p:spPr>
      </p:pic>
    </p:spTree>
    <p:extLst>
      <p:ext uri="{BB962C8B-B14F-4D97-AF65-F5344CB8AC3E}">
        <p14:creationId xmlns:p14="http://schemas.microsoft.com/office/powerpoint/2010/main" val="353354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Azure Mobile Services </a:t>
            </a:r>
            <a:r>
              <a:rPr lang="ru-RU" dirty="0" smtClean="0"/>
              <a:t>и </a:t>
            </a:r>
            <a:r>
              <a:rPr lang="en-US" dirty="0" smtClean="0"/>
              <a:t>JavaScript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33521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Пример из жизни</a:t>
            </a:r>
            <a:endParaRPr lang="en-US" dirty="0"/>
          </a:p>
        </p:txBody>
      </p:sp>
      <p:sp>
        <p:nvSpPr>
          <p:cNvPr id="4" name="Smiley Face 3"/>
          <p:cNvSpPr/>
          <p:nvPr/>
        </p:nvSpPr>
        <p:spPr>
          <a:xfrm>
            <a:off x="152400" y="3362324"/>
            <a:ext cx="1695450" cy="159067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Оператор</a:t>
            </a:r>
            <a:endParaRPr lang="en-US" dirty="0"/>
          </a:p>
        </p:txBody>
      </p:sp>
      <p:sp>
        <p:nvSpPr>
          <p:cNvPr id="5" name="Rectangle 4"/>
          <p:cNvSpPr/>
          <p:nvPr/>
        </p:nvSpPr>
        <p:spPr>
          <a:xfrm>
            <a:off x="3248025" y="3086100"/>
            <a:ext cx="2181225" cy="2124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Размещение сообщения в очереди (</a:t>
            </a:r>
            <a:r>
              <a:rPr lang="en-US" dirty="0" smtClean="0"/>
              <a:t>Web Role)</a:t>
            </a:r>
            <a:endParaRPr lang="en-US" dirty="0"/>
          </a:p>
        </p:txBody>
      </p:sp>
      <p:cxnSp>
        <p:nvCxnSpPr>
          <p:cNvPr id="7" name="Straight Arrow Connector 6"/>
          <p:cNvCxnSpPr>
            <a:stCxn id="4" idx="6"/>
          </p:cNvCxnSpPr>
          <p:nvPr/>
        </p:nvCxnSpPr>
        <p:spPr>
          <a:xfrm flipV="1">
            <a:off x="1847850" y="4157661"/>
            <a:ext cx="13716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Can 7"/>
          <p:cNvSpPr/>
          <p:nvPr/>
        </p:nvSpPr>
        <p:spPr>
          <a:xfrm>
            <a:off x="6400800" y="1690688"/>
            <a:ext cx="1257300" cy="18049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Очередь</a:t>
            </a:r>
            <a:endParaRPr lang="en-US" dirty="0"/>
          </a:p>
        </p:txBody>
      </p:sp>
      <p:cxnSp>
        <p:nvCxnSpPr>
          <p:cNvPr id="10" name="Straight Arrow Connector 9"/>
          <p:cNvCxnSpPr>
            <a:stCxn id="5" idx="3"/>
            <a:endCxn id="8" idx="2"/>
          </p:cNvCxnSpPr>
          <p:nvPr/>
        </p:nvCxnSpPr>
        <p:spPr>
          <a:xfrm flipV="1">
            <a:off x="5429250" y="2593182"/>
            <a:ext cx="971550" cy="1554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an 11"/>
          <p:cNvSpPr/>
          <p:nvPr/>
        </p:nvSpPr>
        <p:spPr>
          <a:xfrm>
            <a:off x="8001000" y="1690688"/>
            <a:ext cx="1257300" cy="18049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Данные для </a:t>
            </a:r>
            <a:r>
              <a:rPr lang="en-US" dirty="0" smtClean="0"/>
              <a:t>MPNS</a:t>
            </a:r>
            <a:endParaRPr lang="en-US" dirty="0"/>
          </a:p>
        </p:txBody>
      </p:sp>
      <p:cxnSp>
        <p:nvCxnSpPr>
          <p:cNvPr id="14" name="Straight Arrow Connector 13"/>
          <p:cNvCxnSpPr>
            <a:endCxn id="8" idx="3"/>
          </p:cNvCxnSpPr>
          <p:nvPr/>
        </p:nvCxnSpPr>
        <p:spPr>
          <a:xfrm flipV="1">
            <a:off x="7019925" y="3495675"/>
            <a:ext cx="9525" cy="6619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3"/>
          </p:cNvCxnSpPr>
          <p:nvPr/>
        </p:nvCxnSpPr>
        <p:spPr>
          <a:xfrm flipV="1">
            <a:off x="8629650" y="3495675"/>
            <a:ext cx="0" cy="6524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9782175" y="2914650"/>
            <a:ext cx="2228850" cy="116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MPNS</a:t>
            </a:r>
            <a:endParaRPr lang="en-US" dirty="0"/>
          </a:p>
        </p:txBody>
      </p:sp>
      <p:cxnSp>
        <p:nvCxnSpPr>
          <p:cNvPr id="20" name="Straight Arrow Connector 19"/>
          <p:cNvCxnSpPr>
            <a:endCxn id="18" idx="1"/>
          </p:cNvCxnSpPr>
          <p:nvPr/>
        </p:nvCxnSpPr>
        <p:spPr>
          <a:xfrm flipV="1">
            <a:off x="9258300" y="3495675"/>
            <a:ext cx="523875" cy="118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Multidocument 20"/>
          <p:cNvSpPr/>
          <p:nvPr/>
        </p:nvSpPr>
        <p:spPr>
          <a:xfrm>
            <a:off x="6019800" y="4152898"/>
            <a:ext cx="3238500" cy="1600201"/>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smtClean="0"/>
              <a:t>Обработка и рассылка очередного сообщения (</a:t>
            </a:r>
            <a:r>
              <a:rPr lang="en-US" dirty="0" smtClean="0"/>
              <a:t>Worker Roles)</a:t>
            </a:r>
          </a:p>
          <a:p>
            <a:pPr algn="ctr"/>
            <a:endParaRPr lang="en-US" dirty="0"/>
          </a:p>
        </p:txBody>
      </p:sp>
    </p:spTree>
    <p:extLst>
      <p:ext uri="{BB962C8B-B14F-4D97-AF65-F5344CB8AC3E}">
        <p14:creationId xmlns:p14="http://schemas.microsoft.com/office/powerpoint/2010/main" val="569602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13" y="228602"/>
            <a:ext cx="11669711" cy="757131"/>
          </a:xfrm>
        </p:spPr>
        <p:txBody>
          <a:bodyPr>
            <a:normAutofit fontScale="90000"/>
          </a:bodyPr>
          <a:lstStyle/>
          <a:p>
            <a:r>
              <a:rPr lang="ru-RU" dirty="0" smtClean="0"/>
              <a:t>Проблема</a:t>
            </a:r>
            <a:endParaRPr lang="en-US" dirty="0"/>
          </a:p>
        </p:txBody>
      </p:sp>
      <p:grpSp>
        <p:nvGrpSpPr>
          <p:cNvPr id="48" name="Group 79"/>
          <p:cNvGrpSpPr>
            <a:grpSpLocks/>
          </p:cNvGrpSpPr>
          <p:nvPr/>
        </p:nvGrpSpPr>
        <p:grpSpPr>
          <a:xfrm>
            <a:off x="4270264" y="985733"/>
            <a:ext cx="1840171" cy="1723559"/>
            <a:chOff x="826353" y="1786390"/>
            <a:chExt cx="1555355" cy="1453733"/>
          </a:xfrm>
          <a:solidFill>
            <a:schemeClr val="accent2"/>
          </a:solidFill>
        </p:grpSpPr>
        <p:sp>
          <p:nvSpPr>
            <p:cNvPr id="49" name="Rectangle 80"/>
            <p:cNvSpPr/>
            <p:nvPr/>
          </p:nvSpPr>
          <p:spPr bwMode="auto">
            <a:xfrm>
              <a:off x="826353" y="1786390"/>
              <a:ext cx="1555355" cy="14537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8" tIns="93248" rIns="91387" bIns="139873" numCol="1" rtlCol="0" anchor="b" anchorCtr="0" compatLnSpc="1">
              <a:prstTxWarp prst="textNoShape">
                <a:avLst/>
              </a:prstTxWarp>
            </a:bodyPr>
            <a:lstStyle/>
            <a:p>
              <a:pPr algn="ctr" defTabSz="931919" fontAlgn="base">
                <a:spcBef>
                  <a:spcPct val="0"/>
                </a:spcBef>
                <a:spcAft>
                  <a:spcPct val="0"/>
                </a:spcAft>
              </a:pPr>
              <a:r>
                <a:rPr lang="en-US" sz="1836" dirty="0">
                  <a:gradFill>
                    <a:gsLst>
                      <a:gs pos="0">
                        <a:srgbClr val="FFFFFF"/>
                      </a:gs>
                      <a:gs pos="100000">
                        <a:srgbClr val="FFFFFF"/>
                      </a:gs>
                    </a:gsLst>
                    <a:lin ang="5400000" scaled="0"/>
                  </a:gradFill>
                </a:rPr>
                <a:t>Web Service</a:t>
              </a:r>
            </a:p>
          </p:txBody>
        </p:sp>
        <p:pic>
          <p:nvPicPr>
            <p:cNvPr id="5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7549" y="2039327"/>
              <a:ext cx="654022" cy="654022"/>
            </a:xfrm>
            <a:prstGeom prst="rect">
              <a:avLst/>
            </a:prstGeom>
            <a:grpFill/>
          </p:spPr>
        </p:pic>
      </p:grpSp>
      <p:grpSp>
        <p:nvGrpSpPr>
          <p:cNvPr id="71" name="Group 118"/>
          <p:cNvGrpSpPr>
            <a:grpSpLocks/>
          </p:cNvGrpSpPr>
          <p:nvPr/>
        </p:nvGrpSpPr>
        <p:grpSpPr>
          <a:xfrm>
            <a:off x="7550668" y="3367367"/>
            <a:ext cx="1840171" cy="1745947"/>
            <a:chOff x="3671323" y="596839"/>
            <a:chExt cx="1896557" cy="1772642"/>
          </a:xfrm>
          <a:solidFill>
            <a:schemeClr val="accent2"/>
          </a:solidFill>
        </p:grpSpPr>
        <p:sp>
          <p:nvSpPr>
            <p:cNvPr id="88" name="Rectangle 119"/>
            <p:cNvSpPr/>
            <p:nvPr/>
          </p:nvSpPr>
          <p:spPr bwMode="auto">
            <a:xfrm>
              <a:off x="3671323" y="596839"/>
              <a:ext cx="1896557"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8" tIns="93248" rIns="91387" bIns="139873" numCol="1" rtlCol="0" anchor="b" anchorCtr="0" compatLnSpc="1">
              <a:prstTxWarp prst="textNoShape">
                <a:avLst/>
              </a:prstTxWarp>
            </a:bodyPr>
            <a:lstStyle/>
            <a:p>
              <a:pPr algn="ctr" defTabSz="931919" fontAlgn="base">
                <a:spcBef>
                  <a:spcPct val="0"/>
                </a:spcBef>
                <a:spcAft>
                  <a:spcPct val="0"/>
                </a:spcAft>
              </a:pPr>
              <a:r>
                <a:rPr lang="en-US" sz="1836" dirty="0">
                  <a:gradFill>
                    <a:gsLst>
                      <a:gs pos="0">
                        <a:srgbClr val="FFFFFF"/>
                      </a:gs>
                      <a:gs pos="100000">
                        <a:srgbClr val="FFFFFF"/>
                      </a:gs>
                    </a:gsLst>
                    <a:lin ang="5400000" scaled="0"/>
                  </a:gradFill>
                </a:rPr>
                <a:t>Database</a:t>
              </a:r>
            </a:p>
          </p:txBody>
        </p:sp>
        <p:pic>
          <p:nvPicPr>
            <p:cNvPr id="95" name="Picture 6" descr="C:\Users\Jonahs\Dropbox\Projects SCOTT\MEET Windows Azure\source\Background\tile-icon-databa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grpFill/>
            <a:extLst/>
          </p:spPr>
        </p:pic>
      </p:grpSp>
      <p:grpSp>
        <p:nvGrpSpPr>
          <p:cNvPr id="97" name="Group 143"/>
          <p:cNvGrpSpPr>
            <a:grpSpLocks/>
          </p:cNvGrpSpPr>
          <p:nvPr/>
        </p:nvGrpSpPr>
        <p:grpSpPr>
          <a:xfrm>
            <a:off x="1148453" y="3389755"/>
            <a:ext cx="1840171" cy="1723558"/>
            <a:chOff x="10197893" y="3549247"/>
            <a:chExt cx="1555355" cy="1453733"/>
          </a:xfrm>
          <a:solidFill>
            <a:schemeClr val="accent2"/>
          </a:solidFill>
        </p:grpSpPr>
        <p:sp>
          <p:nvSpPr>
            <p:cNvPr id="98" name="Rectangle 144"/>
            <p:cNvSpPr/>
            <p:nvPr/>
          </p:nvSpPr>
          <p:spPr bwMode="auto">
            <a:xfrm>
              <a:off x="10197893" y="3549247"/>
              <a:ext cx="1555355" cy="14537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8" tIns="93248" rIns="91387" bIns="139873" numCol="1" rtlCol="0" anchor="b" anchorCtr="0" compatLnSpc="1">
              <a:prstTxWarp prst="textNoShape">
                <a:avLst/>
              </a:prstTxWarp>
            </a:bodyPr>
            <a:lstStyle/>
            <a:p>
              <a:pPr algn="ctr" defTabSz="931919" fontAlgn="base">
                <a:lnSpc>
                  <a:spcPts val="1530"/>
                </a:lnSpc>
                <a:spcBef>
                  <a:spcPct val="0"/>
                </a:spcBef>
                <a:spcAft>
                  <a:spcPct val="0"/>
                </a:spcAft>
              </a:pPr>
              <a:r>
                <a:rPr lang="en-US" sz="1836" dirty="0">
                  <a:gradFill>
                    <a:gsLst>
                      <a:gs pos="0">
                        <a:srgbClr val="FFFFFF"/>
                      </a:gs>
                      <a:gs pos="100000">
                        <a:srgbClr val="FFFFFF"/>
                      </a:gs>
                    </a:gsLst>
                    <a:lin ang="5400000" scaled="0"/>
                  </a:gradFill>
                </a:rPr>
                <a:t>Phone</a:t>
              </a:r>
            </a:p>
          </p:txBody>
        </p:sp>
        <p:pic>
          <p:nvPicPr>
            <p:cNvPr id="99" name="Picture 14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0777075" y="3788257"/>
              <a:ext cx="406201" cy="689406"/>
            </a:xfrm>
            <a:prstGeom prst="rect">
              <a:avLst/>
            </a:prstGeom>
            <a:grpFill/>
          </p:spPr>
        </p:pic>
      </p:grpSp>
      <p:cxnSp>
        <p:nvCxnSpPr>
          <p:cNvPr id="6" name="Прямая со стрелкой 5"/>
          <p:cNvCxnSpPr>
            <a:stCxn id="98" idx="3"/>
            <a:endCxn id="49" idx="1"/>
          </p:cNvCxnSpPr>
          <p:nvPr/>
        </p:nvCxnSpPr>
        <p:spPr>
          <a:xfrm flipV="1">
            <a:off x="2988623" y="1847512"/>
            <a:ext cx="1281640" cy="240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7"/>
          <p:cNvCxnSpPr>
            <a:stCxn id="49" idx="3"/>
            <a:endCxn id="88" idx="1"/>
          </p:cNvCxnSpPr>
          <p:nvPr/>
        </p:nvCxnSpPr>
        <p:spPr>
          <a:xfrm>
            <a:off x="6110435" y="1847512"/>
            <a:ext cx="1440233" cy="2392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018288">
            <a:off x="2721550" y="2480172"/>
            <a:ext cx="1649106" cy="443198"/>
          </a:xfrm>
          <a:prstGeom prst="rect">
            <a:avLst/>
          </a:prstGeom>
          <a:noFill/>
        </p:spPr>
        <p:txBody>
          <a:bodyPr wrap="none" lIns="0" tIns="0" rIns="0" bIns="0" rtlCol="0">
            <a:spAutoFit/>
          </a:bodyPr>
          <a:lstStyle/>
          <a:p>
            <a:pPr>
              <a:lnSpc>
                <a:spcPct val="90000"/>
              </a:lnSpc>
              <a:spcBef>
                <a:spcPct val="20000"/>
              </a:spcBef>
              <a:buSzPct val="80000"/>
            </a:pPr>
            <a:r>
              <a:rPr lang="en-US" sz="3200" dirty="0">
                <a:gradFill>
                  <a:gsLst>
                    <a:gs pos="0">
                      <a:srgbClr val="292929">
                        <a:lumMod val="90000"/>
                        <a:lumOff val="10000"/>
                      </a:srgbClr>
                    </a:gs>
                    <a:gs pos="86000">
                      <a:srgbClr val="292929">
                        <a:lumMod val="90000"/>
                        <a:lumOff val="10000"/>
                      </a:srgbClr>
                    </a:gs>
                  </a:gsLst>
                  <a:lin ang="5400000" scaled="0"/>
                </a:gradFill>
              </a:rPr>
              <a:t>Soap, rest</a:t>
            </a:r>
          </a:p>
        </p:txBody>
      </p:sp>
      <p:sp>
        <p:nvSpPr>
          <p:cNvPr id="103" name="TextBox 102"/>
          <p:cNvSpPr txBox="1"/>
          <p:nvPr/>
        </p:nvSpPr>
        <p:spPr>
          <a:xfrm rot="3377420">
            <a:off x="6614899" y="2360628"/>
            <a:ext cx="637995" cy="443198"/>
          </a:xfrm>
          <a:prstGeom prst="rect">
            <a:avLst/>
          </a:prstGeom>
          <a:noFill/>
        </p:spPr>
        <p:txBody>
          <a:bodyPr wrap="none" lIns="0" tIns="0" rIns="0" bIns="0" rtlCol="0">
            <a:spAutoFit/>
          </a:bodyPr>
          <a:lstStyle/>
          <a:p>
            <a:pPr>
              <a:lnSpc>
                <a:spcPct val="90000"/>
              </a:lnSpc>
              <a:spcBef>
                <a:spcPct val="20000"/>
              </a:spcBef>
              <a:buSzPct val="80000"/>
            </a:pPr>
            <a:r>
              <a:rPr lang="en-US" sz="3200" dirty="0">
                <a:gradFill>
                  <a:gsLst>
                    <a:gs pos="0">
                      <a:srgbClr val="292929">
                        <a:lumMod val="90000"/>
                        <a:lumOff val="10000"/>
                      </a:srgbClr>
                    </a:gs>
                    <a:gs pos="86000">
                      <a:srgbClr val="292929">
                        <a:lumMod val="90000"/>
                        <a:lumOff val="10000"/>
                      </a:srgbClr>
                    </a:gs>
                  </a:gsLst>
                  <a:lin ang="5400000" scaled="0"/>
                </a:gradFill>
              </a:rPr>
              <a:t>SQL</a:t>
            </a:r>
          </a:p>
        </p:txBody>
      </p:sp>
    </p:spTree>
    <p:extLst>
      <p:ext uri="{BB962C8B-B14F-4D97-AF65-F5344CB8AC3E}">
        <p14:creationId xmlns:p14="http://schemas.microsoft.com/office/powerpoint/2010/main" val="147633643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ru-RU" dirty="0" smtClean="0"/>
              <a:t>Как использовать </a:t>
            </a:r>
            <a:r>
              <a:rPr lang="en-US" dirty="0" smtClean="0"/>
              <a:t>JavaScript </a:t>
            </a:r>
            <a:r>
              <a:rPr lang="ru-RU" dirty="0" smtClean="0"/>
              <a:t>для </a:t>
            </a:r>
            <a:r>
              <a:rPr lang="en-US" dirty="0" smtClean="0"/>
              <a:t>Windows 8 </a:t>
            </a:r>
            <a:r>
              <a:rPr lang="ru-RU" dirty="0" smtClean="0"/>
              <a:t>и </a:t>
            </a:r>
            <a:r>
              <a:rPr lang="en-US" dirty="0" smtClean="0"/>
              <a:t>Windows Phone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30937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13" y="228602"/>
            <a:ext cx="11669711" cy="757131"/>
          </a:xfrm>
        </p:spPr>
        <p:txBody>
          <a:bodyPr>
            <a:normAutofit fontScale="90000"/>
          </a:bodyPr>
          <a:lstStyle/>
          <a:p>
            <a:r>
              <a:rPr lang="ru-RU" dirty="0" smtClean="0"/>
              <a:t>Решение</a:t>
            </a:r>
            <a:endParaRPr lang="en-US" dirty="0"/>
          </a:p>
        </p:txBody>
      </p:sp>
      <p:grpSp>
        <p:nvGrpSpPr>
          <p:cNvPr id="71" name="Group 118"/>
          <p:cNvGrpSpPr>
            <a:grpSpLocks/>
          </p:cNvGrpSpPr>
          <p:nvPr/>
        </p:nvGrpSpPr>
        <p:grpSpPr>
          <a:xfrm>
            <a:off x="7550668" y="3367367"/>
            <a:ext cx="1840171" cy="1745947"/>
            <a:chOff x="3671323" y="596839"/>
            <a:chExt cx="1896557" cy="1772642"/>
          </a:xfrm>
          <a:solidFill>
            <a:schemeClr val="accent2"/>
          </a:solidFill>
        </p:grpSpPr>
        <p:sp>
          <p:nvSpPr>
            <p:cNvPr id="88" name="Rectangle 119"/>
            <p:cNvSpPr/>
            <p:nvPr/>
          </p:nvSpPr>
          <p:spPr bwMode="auto">
            <a:xfrm>
              <a:off x="3671323" y="596839"/>
              <a:ext cx="1896557" cy="177264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8" tIns="93248" rIns="91387" bIns="139873" numCol="1" rtlCol="0" anchor="b" anchorCtr="0" compatLnSpc="1">
              <a:prstTxWarp prst="textNoShape">
                <a:avLst/>
              </a:prstTxWarp>
            </a:bodyPr>
            <a:lstStyle/>
            <a:p>
              <a:pPr algn="ctr" defTabSz="931919" fontAlgn="base">
                <a:spcBef>
                  <a:spcPct val="0"/>
                </a:spcBef>
                <a:spcAft>
                  <a:spcPct val="0"/>
                </a:spcAft>
              </a:pPr>
              <a:r>
                <a:rPr lang="en-US" sz="1836" dirty="0">
                  <a:gradFill>
                    <a:gsLst>
                      <a:gs pos="0">
                        <a:srgbClr val="FFFFFF"/>
                      </a:gs>
                      <a:gs pos="100000">
                        <a:srgbClr val="FFFFFF"/>
                      </a:gs>
                    </a:gsLst>
                    <a:lin ang="5400000" scaled="0"/>
                  </a:gradFill>
                </a:rPr>
                <a:t>Database</a:t>
              </a:r>
            </a:p>
          </p:txBody>
        </p:sp>
        <p:pic>
          <p:nvPicPr>
            <p:cNvPr id="95" name="Picture 6" descr="C:\Users\Jonahs\Dropbox\Projects SCOTT\MEET Windows Azure\source\Background\tile-icon-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grpFill/>
            <a:extLst/>
          </p:spPr>
        </p:pic>
      </p:grpSp>
      <p:grpSp>
        <p:nvGrpSpPr>
          <p:cNvPr id="97" name="Group 143"/>
          <p:cNvGrpSpPr>
            <a:grpSpLocks/>
          </p:cNvGrpSpPr>
          <p:nvPr/>
        </p:nvGrpSpPr>
        <p:grpSpPr>
          <a:xfrm>
            <a:off x="1148453" y="3389755"/>
            <a:ext cx="1840171" cy="1723558"/>
            <a:chOff x="10197893" y="3549247"/>
            <a:chExt cx="1555355" cy="1453733"/>
          </a:xfrm>
          <a:solidFill>
            <a:schemeClr val="accent2"/>
          </a:solidFill>
        </p:grpSpPr>
        <p:sp>
          <p:nvSpPr>
            <p:cNvPr id="98" name="Rectangle 144"/>
            <p:cNvSpPr/>
            <p:nvPr/>
          </p:nvSpPr>
          <p:spPr bwMode="auto">
            <a:xfrm>
              <a:off x="10197893" y="3549247"/>
              <a:ext cx="1555355" cy="14537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8" tIns="93248" rIns="91387" bIns="139873" numCol="1" rtlCol="0" anchor="b" anchorCtr="0" compatLnSpc="1">
              <a:prstTxWarp prst="textNoShape">
                <a:avLst/>
              </a:prstTxWarp>
            </a:bodyPr>
            <a:lstStyle/>
            <a:p>
              <a:pPr algn="ctr" defTabSz="931919" fontAlgn="base">
                <a:lnSpc>
                  <a:spcPts val="1530"/>
                </a:lnSpc>
                <a:spcBef>
                  <a:spcPct val="0"/>
                </a:spcBef>
                <a:spcAft>
                  <a:spcPct val="0"/>
                </a:spcAft>
              </a:pPr>
              <a:r>
                <a:rPr lang="en-US" sz="1836" dirty="0">
                  <a:gradFill>
                    <a:gsLst>
                      <a:gs pos="0">
                        <a:srgbClr val="FFFFFF"/>
                      </a:gs>
                      <a:gs pos="100000">
                        <a:srgbClr val="FFFFFF"/>
                      </a:gs>
                    </a:gsLst>
                    <a:lin ang="5400000" scaled="0"/>
                  </a:gradFill>
                </a:rPr>
                <a:t>Phone</a:t>
              </a:r>
            </a:p>
          </p:txBody>
        </p:sp>
        <p:pic>
          <p:nvPicPr>
            <p:cNvPr id="99" name="Picture 14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777075" y="3788257"/>
              <a:ext cx="406201" cy="689406"/>
            </a:xfrm>
            <a:prstGeom prst="rect">
              <a:avLst/>
            </a:prstGeom>
            <a:grpFill/>
          </p:spPr>
        </p:pic>
      </p:grpSp>
      <p:cxnSp>
        <p:nvCxnSpPr>
          <p:cNvPr id="10" name="Прямая со стрелкой 9"/>
          <p:cNvCxnSpPr>
            <a:stCxn id="98" idx="3"/>
            <a:endCxn id="88" idx="1"/>
          </p:cNvCxnSpPr>
          <p:nvPr/>
        </p:nvCxnSpPr>
        <p:spPr>
          <a:xfrm flipV="1">
            <a:off x="2988623" y="4240340"/>
            <a:ext cx="4562044" cy="11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4774004" y="3692345"/>
            <a:ext cx="117744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gradFill>
                  <a:gsLst>
                    <a:gs pos="0">
                      <a:srgbClr val="292929">
                        <a:lumMod val="90000"/>
                        <a:lumOff val="10000"/>
                      </a:srgbClr>
                    </a:gs>
                    <a:gs pos="86000">
                      <a:srgbClr val="292929">
                        <a:lumMod val="90000"/>
                        <a:lumOff val="10000"/>
                      </a:srgbClr>
                    </a:gs>
                  </a:gsLst>
                  <a:lin ang="5400000" scaled="0"/>
                </a:gradFill>
              </a:rPr>
              <a:t>REST</a:t>
            </a:r>
          </a:p>
        </p:txBody>
      </p:sp>
    </p:spTree>
    <p:extLst>
      <p:ext uri="{BB962C8B-B14F-4D97-AF65-F5344CB8AC3E}">
        <p14:creationId xmlns:p14="http://schemas.microsoft.com/office/powerpoint/2010/main" val="124819346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113" y="228602"/>
            <a:ext cx="11669711" cy="757131"/>
          </a:xfrm>
        </p:spPr>
        <p:txBody>
          <a:bodyPr>
            <a:normAutofit fontScale="90000"/>
          </a:bodyPr>
          <a:lstStyle/>
          <a:p>
            <a:r>
              <a:rPr lang="ru-RU" dirty="0" smtClean="0"/>
              <a:t>Что такое </a:t>
            </a:r>
            <a:r>
              <a:rPr lang="en-US" dirty="0" smtClean="0"/>
              <a:t>Windows Azure Mobile Services</a:t>
            </a:r>
            <a:endParaRPr lang="en-US" dirty="0"/>
          </a:p>
        </p:txBody>
      </p:sp>
      <p:grpSp>
        <p:nvGrpSpPr>
          <p:cNvPr id="51" name="Group 50"/>
          <p:cNvGrpSpPr/>
          <p:nvPr/>
        </p:nvGrpSpPr>
        <p:grpSpPr>
          <a:xfrm>
            <a:off x="4712968"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30130"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2149" y="3380752"/>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5808"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2968"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5809"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6908"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 &amp; </a:t>
              </a:r>
              <a:r>
                <a:rPr lang="en-US" sz="1500" kern="0" dirty="0" err="1">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3964"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6747"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Scheduler</a:t>
              </a: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1579946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741485" y="714375"/>
            <a:ext cx="10709030" cy="5800725"/>
          </a:xfrm>
          <a:prstGeom prst="rect">
            <a:avLst/>
          </a:prstGeom>
        </p:spPr>
      </p:pic>
      <p:cxnSp>
        <p:nvCxnSpPr>
          <p:cNvPr id="9" name="Straight Connector 8"/>
          <p:cNvCxnSpPr/>
          <p:nvPr/>
        </p:nvCxnSpPr>
        <p:spPr>
          <a:xfrm>
            <a:off x="4305300" y="4848225"/>
            <a:ext cx="1857375" cy="9525"/>
          </a:xfrm>
          <a:prstGeom prst="line">
            <a:avLst/>
          </a:prstGeom>
          <a:ln w="508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530279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57400" y="842962"/>
            <a:ext cx="8077200" cy="5172075"/>
          </a:xfrm>
          <a:prstGeom prst="rect">
            <a:avLst/>
          </a:prstGeom>
        </p:spPr>
      </p:pic>
    </p:spTree>
    <p:extLst>
      <p:ext uri="{BB962C8B-B14F-4D97-AF65-F5344CB8AC3E}">
        <p14:creationId xmlns:p14="http://schemas.microsoft.com/office/powerpoint/2010/main" val="2974207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2912" y="365125"/>
            <a:ext cx="11306175" cy="6124178"/>
          </a:xfrm>
          <a:prstGeom prst="rect">
            <a:avLst/>
          </a:prstGeom>
        </p:spPr>
      </p:pic>
    </p:spTree>
    <p:extLst>
      <p:ext uri="{BB962C8B-B14F-4D97-AF65-F5344CB8AC3E}">
        <p14:creationId xmlns:p14="http://schemas.microsoft.com/office/powerpoint/2010/main" val="350741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err="1" smtClean="0"/>
              <a:t>TypeScript</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9233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a:t>
            </a:r>
            <a:r>
              <a:rPr lang="ru-RU" dirty="0" smtClean="0"/>
              <a:t>как язык для сложных проектов</a:t>
            </a:r>
            <a:endParaRPr lang="en-US" dirty="0"/>
          </a:p>
        </p:txBody>
      </p:sp>
      <p:sp>
        <p:nvSpPr>
          <p:cNvPr id="3" name="Content Placeholder 2"/>
          <p:cNvSpPr>
            <a:spLocks noGrp="1"/>
          </p:cNvSpPr>
          <p:nvPr>
            <p:ph idx="1"/>
          </p:nvPr>
        </p:nvSpPr>
        <p:spPr/>
        <p:txBody>
          <a:bodyPr/>
          <a:lstStyle/>
          <a:p>
            <a:r>
              <a:rPr lang="ru-RU" dirty="0" smtClean="0"/>
              <a:t>Разрабатывать сложные проекты на </a:t>
            </a:r>
            <a:r>
              <a:rPr lang="en-US" dirty="0" smtClean="0"/>
              <a:t>JavaScript </a:t>
            </a:r>
            <a:r>
              <a:rPr lang="ru-RU" dirty="0" smtClean="0"/>
              <a:t>тяжело</a:t>
            </a:r>
          </a:p>
          <a:p>
            <a:pPr lvl="1"/>
            <a:r>
              <a:rPr lang="ru-RU" dirty="0" smtClean="0"/>
              <a:t>Нехватка привычных структур современных ООП языков программирования</a:t>
            </a:r>
          </a:p>
          <a:p>
            <a:pPr lvl="1"/>
            <a:r>
              <a:rPr lang="ru-RU" dirty="0" smtClean="0"/>
              <a:t>Сложности с </a:t>
            </a:r>
            <a:r>
              <a:rPr lang="ru-RU" dirty="0" err="1" smtClean="0"/>
              <a:t>рефакторингом</a:t>
            </a:r>
            <a:endParaRPr lang="ru-RU" dirty="0" smtClean="0"/>
          </a:p>
          <a:p>
            <a:pPr lvl="1"/>
            <a:r>
              <a:rPr lang="ru-RU" dirty="0" smtClean="0"/>
              <a:t>Возможность создавать «неправильный» код и ориентация на уже существующие библиотеки</a:t>
            </a:r>
            <a:endParaRPr lang="en-US" dirty="0"/>
          </a:p>
        </p:txBody>
      </p:sp>
    </p:spTree>
    <p:extLst>
      <p:ext uri="{BB962C8B-B14F-4D97-AF65-F5344CB8AC3E}">
        <p14:creationId xmlns:p14="http://schemas.microsoft.com/office/powerpoint/2010/main" val="3649850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endParaRPr lang="en-US" dirty="0"/>
          </a:p>
        </p:txBody>
      </p:sp>
      <p:sp>
        <p:nvSpPr>
          <p:cNvPr id="3" name="Content Placeholder 2"/>
          <p:cNvSpPr>
            <a:spLocks noGrp="1"/>
          </p:cNvSpPr>
          <p:nvPr>
            <p:ph idx="1"/>
          </p:nvPr>
        </p:nvSpPr>
        <p:spPr/>
        <p:txBody>
          <a:bodyPr/>
          <a:lstStyle/>
          <a:p>
            <a:r>
              <a:rPr lang="ru-RU" dirty="0" smtClean="0"/>
              <a:t>Строго типизированное подмножество </a:t>
            </a:r>
            <a:r>
              <a:rPr lang="en-US" dirty="0" smtClean="0"/>
              <a:t>JavaScript</a:t>
            </a:r>
          </a:p>
          <a:p>
            <a:r>
              <a:rPr lang="ru-RU" dirty="0" smtClean="0"/>
              <a:t>Компилируется в обычный </a:t>
            </a:r>
            <a:r>
              <a:rPr lang="en-US" dirty="0" smtClean="0"/>
              <a:t>JavaScript</a:t>
            </a:r>
          </a:p>
          <a:p>
            <a:r>
              <a:rPr lang="ru-RU" dirty="0" smtClean="0"/>
              <a:t>Работает на любой платформе</a:t>
            </a:r>
          </a:p>
          <a:p>
            <a:r>
              <a:rPr lang="en-US" dirty="0" smtClean="0"/>
              <a:t>Open Source</a:t>
            </a:r>
          </a:p>
          <a:p>
            <a:r>
              <a:rPr lang="ru-RU" dirty="0" smtClean="0"/>
              <a:t>Работает со вставками из </a:t>
            </a:r>
            <a:r>
              <a:rPr lang="en-US" dirty="0" smtClean="0"/>
              <a:t>JavaScript </a:t>
            </a:r>
            <a:r>
              <a:rPr lang="ru-RU" dirty="0" smtClean="0"/>
              <a:t>и любыми существующими </a:t>
            </a:r>
            <a:r>
              <a:rPr lang="ru-RU" dirty="0" err="1" smtClean="0"/>
              <a:t>фреймворками</a:t>
            </a:r>
            <a:endParaRPr lang="ru-RU" dirty="0" smtClean="0"/>
          </a:p>
          <a:p>
            <a:endParaRPr lang="en-US" dirty="0"/>
          </a:p>
        </p:txBody>
      </p:sp>
    </p:spTree>
    <p:extLst>
      <p:ext uri="{BB962C8B-B14F-4D97-AF65-F5344CB8AC3E}">
        <p14:creationId xmlns:p14="http://schemas.microsoft.com/office/powerpoint/2010/main" val="27253051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Users\andersh\Desktop\javascript-the-good-part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4937" y="1684448"/>
            <a:ext cx="1963909" cy="25776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andersh\Desktop\c_cup_of_t_mug-r49d8465f2fc3408db300a9423019f628_x7jgr_8byvr_512.jpg"/>
          <p:cNvPicPr>
            <a:picLocks noChangeAspect="1" noChangeArrowheads="1"/>
          </p:cNvPicPr>
          <p:nvPr/>
        </p:nvPicPr>
        <p:blipFill rotWithShape="1">
          <a:blip r:embed="rId3">
            <a:extLst>
              <a:ext uri="{28A0092B-C50C-407E-A947-70E740481C1C}">
                <a14:useLocalDpi xmlns:a14="http://schemas.microsoft.com/office/drawing/2010/main" val="0"/>
              </a:ext>
            </a:extLst>
          </a:blip>
          <a:srcRect l="12924"/>
          <a:stretch/>
        </p:blipFill>
        <p:spPr bwMode="auto">
          <a:xfrm>
            <a:off x="4474210" y="1366379"/>
            <a:ext cx="2798445" cy="32137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12653" y="2249120"/>
            <a:ext cx="601127" cy="1448217"/>
          </a:xfrm>
          <a:prstGeom prst="rect">
            <a:avLst/>
          </a:prstGeom>
          <a:noFill/>
        </p:spPr>
        <p:txBody>
          <a:bodyPr wrap="none" lIns="0" tIns="0" rIns="0" bIns="0" rtlCol="0">
            <a:spAutoFit/>
          </a:bodyPr>
          <a:lstStyle/>
          <a:p>
            <a:r>
              <a:rPr lang="en-US" sz="9411" dirty="0">
                <a:gradFill>
                  <a:gsLst>
                    <a:gs pos="0">
                      <a:srgbClr val="404040">
                        <a:lumMod val="75000"/>
                        <a:lumOff val="25000"/>
                      </a:srgbClr>
                    </a:gs>
                    <a:gs pos="80000">
                      <a:srgbClr val="404040">
                        <a:lumMod val="65000"/>
                        <a:lumOff val="35000"/>
                      </a:srgbClr>
                    </a:gs>
                  </a:gsLst>
                  <a:lin ang="16200000" scaled="0"/>
                </a:gradFill>
              </a:rPr>
              <a:t>+</a:t>
            </a:r>
          </a:p>
        </p:txBody>
      </p:sp>
      <p:pic>
        <p:nvPicPr>
          <p:cNvPr id="6" name="Picture 2" descr="C:\Users\andersh\Desktop\tool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3484" y="1796534"/>
            <a:ext cx="2490429" cy="23534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243086" y="2249119"/>
            <a:ext cx="601127" cy="1448217"/>
          </a:xfrm>
          <a:prstGeom prst="rect">
            <a:avLst/>
          </a:prstGeom>
          <a:noFill/>
        </p:spPr>
        <p:txBody>
          <a:bodyPr wrap="none" lIns="0" tIns="0" rIns="0" bIns="0" rtlCol="0">
            <a:spAutoFit/>
          </a:bodyPr>
          <a:lstStyle/>
          <a:p>
            <a:r>
              <a:rPr lang="en-US" sz="9411" dirty="0">
                <a:gradFill>
                  <a:gsLst>
                    <a:gs pos="0">
                      <a:srgbClr val="404040">
                        <a:lumMod val="75000"/>
                        <a:lumOff val="25000"/>
                      </a:srgbClr>
                    </a:gs>
                    <a:gs pos="80000">
                      <a:srgbClr val="404040">
                        <a:lumMod val="65000"/>
                        <a:lumOff val="35000"/>
                      </a:srgbClr>
                    </a:gs>
                  </a:gsLst>
                  <a:lin ang="16200000" scaled="0"/>
                </a:gradFill>
              </a:rPr>
              <a:t>+</a:t>
            </a:r>
          </a:p>
        </p:txBody>
      </p:sp>
    </p:spTree>
    <p:extLst>
      <p:ext uri="{BB962C8B-B14F-4D97-AF65-F5344CB8AC3E}">
        <p14:creationId xmlns:p14="http://schemas.microsoft.com/office/powerpoint/2010/main" val="3740968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http://www.typescriptlang.org/Playground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825625"/>
            <a:ext cx="8836270" cy="4786313"/>
          </a:xfrm>
          <a:prstGeom prst="rect">
            <a:avLst/>
          </a:prstGeom>
        </p:spPr>
      </p:pic>
    </p:spTree>
    <p:extLst>
      <p:ext uri="{BB962C8B-B14F-4D97-AF65-F5344CB8AC3E}">
        <p14:creationId xmlns:p14="http://schemas.microsoft.com/office/powerpoint/2010/main" val="3846796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Использование элемента </a:t>
            </a:r>
            <a:r>
              <a:rPr lang="en-US" dirty="0" err="1" smtClean="0"/>
              <a:t>WebView</a:t>
            </a:r>
            <a:endParaRPr lang="en-US" dirty="0"/>
          </a:p>
        </p:txBody>
      </p:sp>
      <p:sp>
        <p:nvSpPr>
          <p:cNvPr id="3" name="Content Placeholder 2"/>
          <p:cNvSpPr>
            <a:spLocks noGrp="1"/>
          </p:cNvSpPr>
          <p:nvPr>
            <p:ph idx="1"/>
          </p:nvPr>
        </p:nvSpPr>
        <p:spPr/>
        <p:txBody>
          <a:bodyPr/>
          <a:lstStyle/>
          <a:p>
            <a:r>
              <a:rPr lang="ru-RU" dirty="0" smtClean="0"/>
              <a:t>Полноценный браузер внутри Вашего приложения</a:t>
            </a:r>
          </a:p>
          <a:p>
            <a:pPr lvl="1"/>
            <a:r>
              <a:rPr lang="ru-RU" dirty="0" smtClean="0"/>
              <a:t>Со всеми возможностями и недостатками «</a:t>
            </a:r>
            <a:r>
              <a:rPr lang="en-US" dirty="0" smtClean="0"/>
              <a:t>Metro</a:t>
            </a:r>
            <a:r>
              <a:rPr lang="ru-RU" dirty="0" smtClean="0"/>
              <a:t>»</a:t>
            </a:r>
            <a:r>
              <a:rPr lang="en-US" dirty="0" smtClean="0"/>
              <a:t> </a:t>
            </a:r>
            <a:r>
              <a:rPr lang="ru-RU" dirty="0" smtClean="0"/>
              <a:t>браузера</a:t>
            </a:r>
          </a:p>
          <a:p>
            <a:r>
              <a:rPr lang="ru-RU" dirty="0" smtClean="0"/>
              <a:t>Позволяет работать с локальным хранилищем Вашего приложения</a:t>
            </a:r>
          </a:p>
          <a:p>
            <a:r>
              <a:rPr lang="ru-RU" dirty="0" smtClean="0"/>
              <a:t>Дает возможность генерировать контент «на лету»</a:t>
            </a:r>
          </a:p>
          <a:p>
            <a:r>
              <a:rPr lang="ru-RU" dirty="0" smtClean="0"/>
              <a:t>Поддерживает большое количество событий и методов</a:t>
            </a:r>
          </a:p>
          <a:p>
            <a:r>
              <a:rPr lang="ru-RU" dirty="0" smtClean="0"/>
              <a:t>Всегда работает в режиме </a:t>
            </a:r>
            <a:r>
              <a:rPr lang="en-US" dirty="0" smtClean="0"/>
              <a:t>Internet Explorer 11 (Windows 8.1)</a:t>
            </a:r>
            <a:r>
              <a:rPr lang="ru-RU" dirty="0" smtClean="0"/>
              <a:t> </a:t>
            </a:r>
            <a:endParaRPr lang="en-US" dirty="0"/>
          </a:p>
        </p:txBody>
      </p:sp>
    </p:spTree>
    <p:extLst>
      <p:ext uri="{BB962C8B-B14F-4D97-AF65-F5344CB8AC3E}">
        <p14:creationId xmlns:p14="http://schemas.microsoft.com/office/powerpoint/2010/main" val="19024709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Вопросы?</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20900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Использование элемента </a:t>
            </a:r>
            <a:r>
              <a:rPr lang="en-US" dirty="0" err="1" smtClean="0"/>
              <a:t>WebView</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3177" y="1825625"/>
            <a:ext cx="6548386" cy="3683467"/>
          </a:xfrm>
          <a:prstGeom prst="rect">
            <a:avLst/>
          </a:prstGeom>
        </p:spPr>
      </p:pic>
      <p:pic>
        <p:nvPicPr>
          <p:cNvPr id="5" name="Picture 4"/>
          <p:cNvPicPr>
            <a:picLocks noChangeAspect="1"/>
          </p:cNvPicPr>
          <p:nvPr/>
        </p:nvPicPr>
        <p:blipFill>
          <a:blip r:embed="rId3"/>
          <a:stretch>
            <a:fillRect/>
          </a:stretch>
        </p:blipFill>
        <p:spPr>
          <a:xfrm>
            <a:off x="4477289" y="2431257"/>
            <a:ext cx="7252697" cy="4079642"/>
          </a:xfrm>
          <a:prstGeom prst="rect">
            <a:avLst/>
          </a:prstGeom>
        </p:spPr>
      </p:pic>
    </p:spTree>
    <p:extLst>
      <p:ext uri="{BB962C8B-B14F-4D97-AF65-F5344CB8AC3E}">
        <p14:creationId xmlns:p14="http://schemas.microsoft.com/office/powerpoint/2010/main" val="1142993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Что такое </a:t>
            </a:r>
            <a:r>
              <a:rPr lang="en-US" dirty="0" smtClean="0"/>
              <a:t>Windows Store </a:t>
            </a:r>
            <a:r>
              <a:rPr lang="ru-RU" dirty="0" smtClean="0"/>
              <a:t>приложения</a:t>
            </a:r>
            <a:endParaRPr lang="en-US" dirty="0"/>
          </a:p>
        </p:txBody>
      </p:sp>
      <p:sp>
        <p:nvSpPr>
          <p:cNvPr id="3" name="Content Placeholder 2"/>
          <p:cNvSpPr>
            <a:spLocks noGrp="1"/>
          </p:cNvSpPr>
          <p:nvPr>
            <p:ph idx="1"/>
          </p:nvPr>
        </p:nvSpPr>
        <p:spPr/>
        <p:txBody>
          <a:bodyPr/>
          <a:lstStyle/>
          <a:p>
            <a:r>
              <a:rPr lang="ru-RU" dirty="0" smtClean="0"/>
              <a:t>Поддержка нового типа интерфейса</a:t>
            </a:r>
          </a:p>
          <a:p>
            <a:pPr lvl="1"/>
            <a:r>
              <a:rPr lang="ru-RU" dirty="0" smtClean="0"/>
              <a:t>Ориентация на клавиатуру и жесты</a:t>
            </a:r>
            <a:endParaRPr lang="en-US" dirty="0" smtClean="0"/>
          </a:p>
          <a:p>
            <a:pPr lvl="1"/>
            <a:r>
              <a:rPr lang="ru-RU" dirty="0" smtClean="0"/>
              <a:t>Работа на </a:t>
            </a:r>
            <a:r>
              <a:rPr lang="en-US" dirty="0" smtClean="0"/>
              <a:t>x86 </a:t>
            </a:r>
            <a:r>
              <a:rPr lang="ru-RU" dirty="0" smtClean="0"/>
              <a:t>и </a:t>
            </a:r>
            <a:r>
              <a:rPr lang="en-US" dirty="0" smtClean="0"/>
              <a:t>ARM </a:t>
            </a:r>
            <a:r>
              <a:rPr lang="ru-RU" dirty="0" smtClean="0"/>
              <a:t>устройствах</a:t>
            </a:r>
          </a:p>
          <a:p>
            <a:pPr lvl="1"/>
            <a:r>
              <a:rPr lang="ru-RU" dirty="0" smtClean="0"/>
              <a:t>Новые элементы управления</a:t>
            </a:r>
          </a:p>
          <a:p>
            <a:pPr lvl="1"/>
            <a:r>
              <a:rPr lang="ru-RU" dirty="0" smtClean="0"/>
              <a:t>Новые принципы и подходы при построении дизайна приложений</a:t>
            </a:r>
          </a:p>
          <a:p>
            <a:r>
              <a:rPr lang="ru-RU" dirty="0" smtClean="0"/>
              <a:t>Базируются на программном интерфейсе нового типа </a:t>
            </a:r>
            <a:r>
              <a:rPr lang="en-US" dirty="0" smtClean="0"/>
              <a:t>(Windows Runtime)</a:t>
            </a:r>
          </a:p>
          <a:p>
            <a:r>
              <a:rPr lang="ru-RU" dirty="0" smtClean="0"/>
              <a:t> Доставляются пользователю через единый магазин, тесно интегрированный с операционной системой</a:t>
            </a:r>
            <a:endParaRPr lang="en-US" dirty="0"/>
          </a:p>
        </p:txBody>
      </p:sp>
    </p:spTree>
    <p:extLst>
      <p:ext uri="{BB962C8B-B14F-4D97-AF65-F5344CB8AC3E}">
        <p14:creationId xmlns:p14="http://schemas.microsoft.com/office/powerpoint/2010/main" val="28125961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a typeface="Segoe UI" pitchFamily="34" charset="0"/>
                <a:cs typeface="Segoe UI" pitchFamily="34" charset="0"/>
              </a:rPr>
              <a:t>Windows Store </a:t>
            </a:r>
            <a:r>
              <a:rPr lang="ru-RU" dirty="0" smtClean="0">
                <a:ea typeface="Segoe UI" pitchFamily="34" charset="0"/>
                <a:cs typeface="Segoe UI" pitchFamily="34" charset="0"/>
              </a:rPr>
              <a:t>приложения</a:t>
            </a:r>
            <a:endParaRPr lang="en-US" dirty="0">
              <a:ea typeface="Segoe UI" pitchFamily="34" charset="0"/>
              <a:cs typeface="Segoe UI" pitchFamily="34" charset="0"/>
            </a:endParaRPr>
          </a:p>
        </p:txBody>
      </p:sp>
      <p:sp>
        <p:nvSpPr>
          <p:cNvPr id="5" name="Content Placeholder 4"/>
          <p:cNvSpPr>
            <a:spLocks noGrp="1"/>
          </p:cNvSpPr>
          <p:nvPr>
            <p:ph idx="1"/>
          </p:nvPr>
        </p:nvSpPr>
        <p:spPr/>
        <p:txBody>
          <a:bodyPr/>
          <a:lstStyle/>
          <a:p>
            <a:endParaRPr lang="en-US"/>
          </a:p>
        </p:txBody>
      </p:sp>
      <p:sp>
        <p:nvSpPr>
          <p:cNvPr id="28" name="Rectangle 27"/>
          <p:cNvSpPr/>
          <p:nvPr/>
        </p:nvSpPr>
        <p:spPr>
          <a:xfrm>
            <a:off x="1460169" y="5784566"/>
            <a:ext cx="9357503" cy="645459"/>
          </a:xfrm>
          <a:prstGeom prst="rect">
            <a:avLst/>
          </a:prstGeom>
          <a:solidFill>
            <a:schemeClr val="accent2"/>
          </a:solidFill>
          <a:ln>
            <a:noFill/>
          </a:ln>
          <a:effectLst/>
        </p:spPr>
        <p:style>
          <a:lnRef idx="1">
            <a:schemeClr val="accent3"/>
          </a:lnRef>
          <a:fillRef idx="2">
            <a:schemeClr val="accent3"/>
          </a:fillRef>
          <a:effectRef idx="1">
            <a:schemeClr val="accent3"/>
          </a:effectRef>
          <a:fontRef idx="minor">
            <a:schemeClr val="dk1"/>
          </a:fontRef>
        </p:style>
        <p:txBody>
          <a:bodyPr lIns="121725" tIns="60862" rIns="121725" bIns="60862" rtlCol="0" anchor="ctr"/>
          <a:lstStyle/>
          <a:p>
            <a:pPr algn="ctr"/>
            <a:r>
              <a:rPr lang="en-US" sz="2800" dirty="0">
                <a:solidFill>
                  <a:schemeClr val="tx1"/>
                </a:solidFill>
                <a:latin typeface="+mj-lt"/>
              </a:rPr>
              <a:t>Windows Core OS Services</a:t>
            </a:r>
          </a:p>
        </p:txBody>
      </p:sp>
      <p:sp>
        <p:nvSpPr>
          <p:cNvPr id="41" name="Rectangle 40"/>
          <p:cNvSpPr/>
          <p:nvPr/>
        </p:nvSpPr>
        <p:spPr>
          <a:xfrm>
            <a:off x="5533167" y="2975040"/>
            <a:ext cx="2284113" cy="78472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solidFill>
                <a:latin typeface="+mj-lt"/>
              </a:rPr>
              <a:t>JavaScript</a:t>
            </a:r>
          </a:p>
          <a:p>
            <a:pPr algn="ctr"/>
            <a:r>
              <a:rPr lang="en-US" sz="2400" dirty="0" smtClean="0">
                <a:solidFill>
                  <a:schemeClr val="tx1"/>
                </a:solidFill>
                <a:latin typeface="+mj-lt"/>
              </a:rPr>
              <a:t>+ </a:t>
            </a:r>
            <a:r>
              <a:rPr lang="en-US" sz="2400" dirty="0" err="1" smtClean="0">
                <a:solidFill>
                  <a:schemeClr val="tx1"/>
                </a:solidFill>
                <a:latin typeface="+mj-lt"/>
              </a:rPr>
              <a:t>WinJS</a:t>
            </a:r>
            <a:endParaRPr lang="en-US" sz="2400" dirty="0">
              <a:solidFill>
                <a:schemeClr val="tx1"/>
              </a:solidFill>
              <a:latin typeface="+mj-lt"/>
            </a:endParaRPr>
          </a:p>
        </p:txBody>
      </p:sp>
      <p:sp>
        <p:nvSpPr>
          <p:cNvPr id="46" name="Rectangle 45"/>
          <p:cNvSpPr/>
          <p:nvPr/>
        </p:nvSpPr>
        <p:spPr>
          <a:xfrm>
            <a:off x="1474793" y="2975146"/>
            <a:ext cx="2033842"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solidFill>
                <a:latin typeface="+mj-lt"/>
              </a:rPr>
              <a:t>C/C++</a:t>
            </a:r>
          </a:p>
        </p:txBody>
      </p:sp>
      <p:sp>
        <p:nvSpPr>
          <p:cNvPr id="47" name="Rectangle 46"/>
          <p:cNvSpPr/>
          <p:nvPr/>
        </p:nvSpPr>
        <p:spPr>
          <a:xfrm>
            <a:off x="3584264" y="2975146"/>
            <a:ext cx="1876939" cy="78588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solidFill>
                <a:latin typeface="+mj-lt"/>
              </a:rPr>
              <a:t>C#, VB</a:t>
            </a:r>
          </a:p>
        </p:txBody>
      </p:sp>
      <p:sp>
        <p:nvSpPr>
          <p:cNvPr id="26" name="Rectangle 25"/>
          <p:cNvSpPr/>
          <p:nvPr/>
        </p:nvSpPr>
        <p:spPr>
          <a:xfrm>
            <a:off x="1460041" y="1456316"/>
            <a:ext cx="6365593" cy="631772"/>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smtClean="0">
                <a:solidFill>
                  <a:schemeClr val="tx1"/>
                </a:solidFill>
                <a:latin typeface="+mj-lt"/>
              </a:rPr>
              <a:t>Windows Store </a:t>
            </a:r>
            <a:r>
              <a:rPr lang="en-US" sz="2800" dirty="0">
                <a:solidFill>
                  <a:schemeClr val="tx1"/>
                </a:solidFill>
                <a:latin typeface="+mj-lt"/>
              </a:rPr>
              <a:t>apps</a:t>
            </a:r>
          </a:p>
        </p:txBody>
      </p:sp>
      <p:sp>
        <p:nvSpPr>
          <p:cNvPr id="24" name="Rectangle 23"/>
          <p:cNvSpPr/>
          <p:nvPr/>
        </p:nvSpPr>
        <p:spPr>
          <a:xfrm>
            <a:off x="1460041" y="3839231"/>
            <a:ext cx="6352411" cy="1849799"/>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solidFill>
              <a:latin typeface="+mj-lt"/>
            </a:endParaRPr>
          </a:p>
        </p:txBody>
      </p:sp>
      <p:sp>
        <p:nvSpPr>
          <p:cNvPr id="16" name="Rectangle 15"/>
          <p:cNvSpPr/>
          <p:nvPr/>
        </p:nvSpPr>
        <p:spPr>
          <a:xfrm>
            <a:off x="1575345" y="4373606"/>
            <a:ext cx="2036218" cy="623531"/>
          </a:xfrm>
          <a:prstGeom prst="rect">
            <a:avLst/>
          </a:prstGeom>
          <a:solidFill>
            <a:schemeClr val="accent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a:solidFill>
                  <a:schemeClr val="tx1"/>
                </a:solidFill>
                <a:latin typeface="+mj-lt"/>
              </a:rPr>
              <a:t>Communication</a:t>
            </a:r>
          </a:p>
          <a:p>
            <a:pPr algn="ctr"/>
            <a:r>
              <a:rPr lang="en-US" dirty="0">
                <a:solidFill>
                  <a:schemeClr val="tx1"/>
                </a:solidFill>
                <a:latin typeface="+mj-lt"/>
              </a:rPr>
              <a:t> &amp; Data</a:t>
            </a:r>
          </a:p>
        </p:txBody>
      </p:sp>
      <p:sp>
        <p:nvSpPr>
          <p:cNvPr id="17" name="Rectangle 16"/>
          <p:cNvSpPr/>
          <p:nvPr/>
        </p:nvSpPr>
        <p:spPr>
          <a:xfrm>
            <a:off x="1575345" y="5065529"/>
            <a:ext cx="6122220" cy="476034"/>
          </a:xfrm>
          <a:prstGeom prst="rect">
            <a:avLst/>
          </a:prstGeom>
          <a:solidFill>
            <a:schemeClr val="accent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a:solidFill>
                  <a:schemeClr val="tx1"/>
                </a:solidFill>
                <a:latin typeface="+mj-lt"/>
              </a:rPr>
              <a:t>Application Model</a:t>
            </a:r>
          </a:p>
        </p:txBody>
      </p:sp>
      <p:sp>
        <p:nvSpPr>
          <p:cNvPr id="18" name="Rectangle 17"/>
          <p:cNvSpPr/>
          <p:nvPr/>
        </p:nvSpPr>
        <p:spPr>
          <a:xfrm>
            <a:off x="5777324" y="4373604"/>
            <a:ext cx="1920240" cy="623532"/>
          </a:xfrm>
          <a:prstGeom prst="rect">
            <a:avLst/>
          </a:prstGeom>
          <a:solidFill>
            <a:schemeClr val="accent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a:solidFill>
                  <a:schemeClr val="tx1"/>
                </a:solidFill>
                <a:latin typeface="+mj-lt"/>
              </a:rPr>
              <a:t>Devices &amp; Printing</a:t>
            </a:r>
          </a:p>
        </p:txBody>
      </p:sp>
      <p:sp>
        <p:nvSpPr>
          <p:cNvPr id="4" name="Rectangle 3"/>
          <p:cNvSpPr/>
          <p:nvPr/>
        </p:nvSpPr>
        <p:spPr>
          <a:xfrm>
            <a:off x="2572430" y="3841581"/>
            <a:ext cx="3944958" cy="461665"/>
          </a:xfrm>
          <a:prstGeom prst="rect">
            <a:avLst/>
          </a:prstGeom>
        </p:spPr>
        <p:txBody>
          <a:bodyPr wrap="square">
            <a:spAutoFit/>
          </a:bodyPr>
          <a:lstStyle/>
          <a:p>
            <a:pPr algn="ctr"/>
            <a:r>
              <a:rPr lang="en-US" sz="2400" dirty="0" err="1">
                <a:latin typeface="+mj-lt"/>
              </a:rPr>
              <a:t>WinRT</a:t>
            </a:r>
            <a:r>
              <a:rPr lang="en-US" sz="2400" dirty="0">
                <a:latin typeface="+mj-lt"/>
              </a:rPr>
              <a:t> APIs</a:t>
            </a:r>
          </a:p>
        </p:txBody>
      </p:sp>
      <p:sp>
        <p:nvSpPr>
          <p:cNvPr id="23" name="Rectangle 22"/>
          <p:cNvSpPr/>
          <p:nvPr/>
        </p:nvSpPr>
        <p:spPr>
          <a:xfrm>
            <a:off x="3729897" y="4373606"/>
            <a:ext cx="1922623" cy="623531"/>
          </a:xfrm>
          <a:prstGeom prst="rect">
            <a:avLst/>
          </a:prstGeom>
          <a:solidFill>
            <a:schemeClr val="accent1"/>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a:solidFill>
                  <a:schemeClr val="tx1"/>
                </a:solidFill>
                <a:latin typeface="+mj-lt"/>
              </a:rPr>
              <a:t>Graphics &amp; Media </a:t>
            </a:r>
          </a:p>
        </p:txBody>
      </p:sp>
      <p:sp>
        <p:nvSpPr>
          <p:cNvPr id="30" name="Rectangle 29"/>
          <p:cNvSpPr/>
          <p:nvPr/>
        </p:nvSpPr>
        <p:spPr>
          <a:xfrm>
            <a:off x="2032145" y="2175778"/>
            <a:ext cx="2952980" cy="719190"/>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solidFill>
                <a:latin typeface="+mj-lt"/>
              </a:rPr>
              <a:t>XAML</a:t>
            </a:r>
          </a:p>
        </p:txBody>
      </p:sp>
      <p:sp>
        <p:nvSpPr>
          <p:cNvPr id="32" name="Rectangle 31"/>
          <p:cNvSpPr/>
          <p:nvPr/>
        </p:nvSpPr>
        <p:spPr>
          <a:xfrm>
            <a:off x="5533294" y="2175778"/>
            <a:ext cx="2281602" cy="719191"/>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solidFill>
                <a:latin typeface="+mj-lt"/>
              </a:rPr>
              <a:t>HTML / CSS</a:t>
            </a:r>
          </a:p>
        </p:txBody>
      </p:sp>
      <p:sp>
        <p:nvSpPr>
          <p:cNvPr id="40" name="Rectangle 39"/>
          <p:cNvSpPr/>
          <p:nvPr/>
        </p:nvSpPr>
        <p:spPr>
          <a:xfrm>
            <a:off x="7884586" y="2171233"/>
            <a:ext cx="1066324" cy="2814029"/>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a:solidFill>
                  <a:schemeClr val="tx1"/>
                </a:solidFill>
                <a:latin typeface="+mj-lt"/>
              </a:rPr>
              <a:t>HTML</a:t>
            </a:r>
            <a:endParaRPr lang="en-US" dirty="0">
              <a:solidFill>
                <a:schemeClr val="tx1"/>
              </a:solidFill>
              <a:latin typeface="+mj-lt"/>
            </a:endParaRPr>
          </a:p>
          <a:p>
            <a:pPr algn="ctr"/>
            <a:r>
              <a:rPr lang="en-US" sz="1400" dirty="0">
                <a:solidFill>
                  <a:schemeClr val="tx1"/>
                </a:solidFill>
                <a:latin typeface="+mj-lt"/>
              </a:rPr>
              <a:t>JavaScript</a:t>
            </a:r>
            <a:endParaRPr lang="en-US" sz="1200" dirty="0">
              <a:solidFill>
                <a:schemeClr val="tx1"/>
              </a:solidFill>
              <a:latin typeface="+mj-lt"/>
            </a:endParaRPr>
          </a:p>
        </p:txBody>
      </p:sp>
      <p:sp>
        <p:nvSpPr>
          <p:cNvPr id="53" name="Rectangle 52"/>
          <p:cNvSpPr/>
          <p:nvPr/>
        </p:nvSpPr>
        <p:spPr>
          <a:xfrm>
            <a:off x="10093276" y="2171232"/>
            <a:ext cx="707326" cy="281402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solidFill>
              <a:latin typeface="+mj-lt"/>
            </a:endParaRPr>
          </a:p>
        </p:txBody>
      </p:sp>
      <p:sp>
        <p:nvSpPr>
          <p:cNvPr id="54" name="Rectangle 53"/>
          <p:cNvSpPr/>
          <p:nvPr/>
        </p:nvSpPr>
        <p:spPr>
          <a:xfrm>
            <a:off x="9017016" y="2175778"/>
            <a:ext cx="1008055" cy="2809483"/>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solidFill>
              <a:latin typeface="+mj-lt"/>
            </a:endParaRPr>
          </a:p>
        </p:txBody>
      </p:sp>
      <p:sp>
        <p:nvSpPr>
          <p:cNvPr id="55" name="TextBox 54"/>
          <p:cNvSpPr txBox="1"/>
          <p:nvPr/>
        </p:nvSpPr>
        <p:spPr>
          <a:xfrm>
            <a:off x="9107488" y="3219165"/>
            <a:ext cx="790576" cy="615553"/>
          </a:xfrm>
          <a:prstGeom prst="rect">
            <a:avLst/>
          </a:prstGeom>
          <a:solidFill>
            <a:srgbClr val="00B0F0"/>
          </a:solidFill>
        </p:spPr>
        <p:txBody>
          <a:bodyPr wrap="square" lIns="0" tIns="0" rIns="0" bIns="0" rtlCol="0">
            <a:spAutoFit/>
          </a:bodyPr>
          <a:lstStyle/>
          <a:p>
            <a:pPr algn="ctr"/>
            <a:r>
              <a:rPr lang="en-US" sz="2000" dirty="0">
                <a:latin typeface="+mj-lt"/>
              </a:rPr>
              <a:t>C</a:t>
            </a:r>
          </a:p>
          <a:p>
            <a:pPr algn="ctr"/>
            <a:r>
              <a:rPr lang="en-US" sz="2000" dirty="0">
                <a:latin typeface="+mj-lt"/>
              </a:rPr>
              <a:t>C++</a:t>
            </a:r>
          </a:p>
        </p:txBody>
      </p:sp>
      <p:sp>
        <p:nvSpPr>
          <p:cNvPr id="57" name="TextBox 56"/>
          <p:cNvSpPr txBox="1"/>
          <p:nvPr/>
        </p:nvSpPr>
        <p:spPr>
          <a:xfrm>
            <a:off x="10140904" y="3219165"/>
            <a:ext cx="629416" cy="615553"/>
          </a:xfrm>
          <a:prstGeom prst="rect">
            <a:avLst/>
          </a:prstGeom>
          <a:solidFill>
            <a:srgbClr val="00B0F0"/>
          </a:solidFill>
        </p:spPr>
        <p:txBody>
          <a:bodyPr wrap="square" lIns="0" tIns="0" rIns="0" bIns="0" rtlCol="0">
            <a:spAutoFit/>
          </a:bodyPr>
          <a:lstStyle/>
          <a:p>
            <a:pPr algn="ctr"/>
            <a:r>
              <a:rPr lang="en-US" sz="2000" dirty="0">
                <a:latin typeface="+mj-lt"/>
              </a:rPr>
              <a:t>C#</a:t>
            </a:r>
          </a:p>
          <a:p>
            <a:pPr algn="ctr"/>
            <a:r>
              <a:rPr lang="en-US" sz="2000" dirty="0">
                <a:latin typeface="+mj-lt"/>
              </a:rPr>
              <a:t>VB</a:t>
            </a:r>
          </a:p>
        </p:txBody>
      </p:sp>
      <p:sp>
        <p:nvSpPr>
          <p:cNvPr id="58" name="Rectangle 57"/>
          <p:cNvSpPr/>
          <p:nvPr/>
        </p:nvSpPr>
        <p:spPr>
          <a:xfrm>
            <a:off x="7884587" y="1456316"/>
            <a:ext cx="2921359" cy="631772"/>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a:solidFill>
                  <a:schemeClr val="tx1"/>
                </a:solidFill>
                <a:latin typeface="+mj-lt"/>
              </a:rPr>
              <a:t>Desktop apps</a:t>
            </a:r>
          </a:p>
        </p:txBody>
      </p:sp>
      <p:sp>
        <p:nvSpPr>
          <p:cNvPr id="33" name="Rectangle 32"/>
          <p:cNvSpPr/>
          <p:nvPr/>
        </p:nvSpPr>
        <p:spPr>
          <a:xfrm>
            <a:off x="9017016" y="5053654"/>
            <a:ext cx="1008055" cy="63537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a:solidFill>
                  <a:schemeClr val="tx1"/>
                </a:solidFill>
                <a:latin typeface="+mj-lt"/>
              </a:rPr>
              <a:t>Win32</a:t>
            </a:r>
          </a:p>
        </p:txBody>
      </p:sp>
      <p:sp>
        <p:nvSpPr>
          <p:cNvPr id="34" name="Rectangle 33"/>
          <p:cNvSpPr/>
          <p:nvPr/>
        </p:nvSpPr>
        <p:spPr>
          <a:xfrm>
            <a:off x="10093276" y="5053651"/>
            <a:ext cx="707326" cy="63537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a:solidFill>
                  <a:schemeClr val="tx1"/>
                </a:solidFill>
              </a:rPr>
              <a:t>.</a:t>
            </a:r>
            <a:r>
              <a:rPr lang="en-US" sz="1600" dirty="0">
                <a:solidFill>
                  <a:schemeClr val="tx1"/>
                </a:solidFill>
                <a:latin typeface="+mj-lt"/>
              </a:rPr>
              <a:t>NET  SL</a:t>
            </a:r>
          </a:p>
        </p:txBody>
      </p:sp>
      <p:sp>
        <p:nvSpPr>
          <p:cNvPr id="35" name="Rectangle 34"/>
          <p:cNvSpPr/>
          <p:nvPr/>
        </p:nvSpPr>
        <p:spPr>
          <a:xfrm>
            <a:off x="7884586" y="5053654"/>
            <a:ext cx="1066324" cy="635378"/>
          </a:xfrm>
          <a:prstGeom prst="rect">
            <a:avLst/>
          </a:prstGeom>
          <a:solidFill>
            <a:srgbClr val="00B0F0"/>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a:solidFill>
                  <a:schemeClr val="tx1"/>
                </a:solidFill>
                <a:latin typeface="+mj-lt"/>
              </a:rPr>
              <a:t>Internet Explorer</a:t>
            </a:r>
          </a:p>
        </p:txBody>
      </p:sp>
      <p:sp>
        <p:nvSpPr>
          <p:cNvPr id="36" name="Rectangle 35"/>
          <p:cNvSpPr/>
          <p:nvPr/>
        </p:nvSpPr>
        <p:spPr>
          <a:xfrm>
            <a:off x="1474793" y="2175779"/>
            <a:ext cx="472200" cy="801935"/>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solidFill>
              <a:latin typeface="+mj-lt"/>
            </a:endParaRPr>
          </a:p>
        </p:txBody>
      </p:sp>
      <p:sp>
        <p:nvSpPr>
          <p:cNvPr id="37" name="Rectangle 36"/>
          <p:cNvSpPr/>
          <p:nvPr/>
        </p:nvSpPr>
        <p:spPr>
          <a:xfrm>
            <a:off x="5068473" y="2175778"/>
            <a:ext cx="392730" cy="814442"/>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solidFill>
              <a:latin typeface="+mj-lt"/>
            </a:endParaRPr>
          </a:p>
        </p:txBody>
      </p:sp>
      <p:sp>
        <p:nvSpPr>
          <p:cNvPr id="38" name="Rectangle 37"/>
          <p:cNvSpPr/>
          <p:nvPr/>
        </p:nvSpPr>
        <p:spPr>
          <a:xfrm rot="16200000">
            <a:off x="34551" y="4453540"/>
            <a:ext cx="1847452" cy="623531"/>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400" dirty="0">
                <a:solidFill>
                  <a:schemeClr val="tx1"/>
                </a:solidFill>
                <a:latin typeface="+mj-lt"/>
              </a:rPr>
              <a:t>System Services</a:t>
            </a:r>
          </a:p>
        </p:txBody>
      </p:sp>
      <p:sp>
        <p:nvSpPr>
          <p:cNvPr id="45" name="Rectangle 44"/>
          <p:cNvSpPr/>
          <p:nvPr/>
        </p:nvSpPr>
        <p:spPr>
          <a:xfrm rot="16200000">
            <a:off x="643957" y="2193310"/>
            <a:ext cx="628651" cy="623531"/>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300" dirty="0">
                <a:solidFill>
                  <a:schemeClr val="tx1"/>
                </a:solidFill>
                <a:latin typeface="+mj-lt"/>
              </a:rPr>
              <a:t>View</a:t>
            </a:r>
          </a:p>
        </p:txBody>
      </p:sp>
      <p:sp>
        <p:nvSpPr>
          <p:cNvPr id="59" name="Rectangle 58"/>
          <p:cNvSpPr/>
          <p:nvPr/>
        </p:nvSpPr>
        <p:spPr>
          <a:xfrm rot="16200000">
            <a:off x="525881" y="3015601"/>
            <a:ext cx="864794" cy="623531"/>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000" dirty="0">
                <a:solidFill>
                  <a:schemeClr val="tx1"/>
                </a:solidFill>
                <a:latin typeface="+mj-lt"/>
              </a:rPr>
              <a:t>Model Controller</a:t>
            </a:r>
          </a:p>
        </p:txBody>
      </p:sp>
      <p:sp>
        <p:nvSpPr>
          <p:cNvPr id="60" name="Rectangle 59"/>
          <p:cNvSpPr/>
          <p:nvPr/>
        </p:nvSpPr>
        <p:spPr>
          <a:xfrm rot="16200000">
            <a:off x="635545" y="5795530"/>
            <a:ext cx="645460" cy="623531"/>
          </a:xfrm>
          <a:prstGeom prst="rect">
            <a:avLst/>
          </a:prstGeom>
          <a:no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400" dirty="0">
                <a:solidFill>
                  <a:schemeClr val="tx1"/>
                </a:solidFill>
                <a:latin typeface="+mj-lt"/>
              </a:rPr>
              <a:t>Core</a:t>
            </a:r>
          </a:p>
        </p:txBody>
      </p:sp>
      <p:sp>
        <p:nvSpPr>
          <p:cNvPr id="3" name="Rectangle 2"/>
          <p:cNvSpPr/>
          <p:nvPr/>
        </p:nvSpPr>
        <p:spPr bwMode="auto">
          <a:xfrm>
            <a:off x="5533167" y="2190750"/>
            <a:ext cx="2292467" cy="1554513"/>
          </a:xfrm>
          <a:prstGeom prst="rect">
            <a:avLst/>
          </a:pr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4248172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Windows developer </a:t>
            </a:r>
            <a:r>
              <a:rPr lang="en-US" dirty="0"/>
              <a:t>p</a:t>
            </a:r>
            <a:r>
              <a:rPr lang="en-US" dirty="0" smtClean="0"/>
              <a:t>latform</a:t>
            </a:r>
            <a:endParaRPr lang="en-US" dirty="0"/>
          </a:p>
        </p:txBody>
      </p:sp>
      <p:sp>
        <p:nvSpPr>
          <p:cNvPr id="10" name="Rectangle 9"/>
          <p:cNvSpPr/>
          <p:nvPr/>
        </p:nvSpPr>
        <p:spPr bwMode="auto">
          <a:xfrm>
            <a:off x="2136790" y="2681979"/>
            <a:ext cx="7769015" cy="130041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39" tIns="89642" rIns="89639" bIns="44819" numCol="1" rtlCol="0" anchor="t" anchorCtr="0" compatLnSpc="1">
            <a:prstTxWarp prst="textNoShape">
              <a:avLst/>
            </a:prstTxWarp>
          </a:bodyPr>
          <a:lstStyle/>
          <a:p>
            <a:pPr algn="ctr" defTabSz="914102" fontAlgn="base">
              <a:spcBef>
                <a:spcPct val="0"/>
              </a:spcBef>
              <a:spcAft>
                <a:spcPct val="0"/>
              </a:spcAft>
            </a:pPr>
            <a:r>
              <a:rPr lang="en-US" sz="1568" dirty="0">
                <a:gradFill>
                  <a:gsLst>
                    <a:gs pos="0">
                      <a:srgbClr val="505050"/>
                    </a:gs>
                    <a:gs pos="100000">
                      <a:srgbClr val="505050"/>
                    </a:gs>
                  </a:gsLst>
                  <a:lin ang="5400000" scaled="0"/>
                </a:gradFill>
              </a:rPr>
              <a:t>Windows API Set</a:t>
            </a:r>
          </a:p>
        </p:txBody>
      </p:sp>
      <p:sp>
        <p:nvSpPr>
          <p:cNvPr id="11" name="Rectangle 10"/>
          <p:cNvSpPr/>
          <p:nvPr/>
        </p:nvSpPr>
        <p:spPr>
          <a:xfrm>
            <a:off x="2332497" y="3106214"/>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Graphics</a:t>
            </a:r>
          </a:p>
        </p:txBody>
      </p:sp>
      <p:sp>
        <p:nvSpPr>
          <p:cNvPr id="12" name="Rectangle 11"/>
          <p:cNvSpPr/>
          <p:nvPr/>
        </p:nvSpPr>
        <p:spPr>
          <a:xfrm>
            <a:off x="4209289" y="3106214"/>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Audio</a:t>
            </a:r>
          </a:p>
        </p:txBody>
      </p:sp>
      <p:sp>
        <p:nvSpPr>
          <p:cNvPr id="13" name="Rectangle 12"/>
          <p:cNvSpPr/>
          <p:nvPr/>
        </p:nvSpPr>
        <p:spPr>
          <a:xfrm>
            <a:off x="6086080" y="3106214"/>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Media</a:t>
            </a:r>
          </a:p>
        </p:txBody>
      </p:sp>
      <p:sp>
        <p:nvSpPr>
          <p:cNvPr id="14" name="Rectangle 13"/>
          <p:cNvSpPr/>
          <p:nvPr/>
        </p:nvSpPr>
        <p:spPr>
          <a:xfrm>
            <a:off x="2332497" y="3552751"/>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Networking</a:t>
            </a:r>
          </a:p>
        </p:txBody>
      </p:sp>
      <p:sp>
        <p:nvSpPr>
          <p:cNvPr id="15" name="Rectangle 14"/>
          <p:cNvSpPr/>
          <p:nvPr/>
        </p:nvSpPr>
        <p:spPr>
          <a:xfrm>
            <a:off x="4208011" y="3552750"/>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File System</a:t>
            </a:r>
          </a:p>
        </p:txBody>
      </p:sp>
      <p:sp>
        <p:nvSpPr>
          <p:cNvPr id="16" name="Rectangle 15"/>
          <p:cNvSpPr/>
          <p:nvPr/>
        </p:nvSpPr>
        <p:spPr>
          <a:xfrm>
            <a:off x="6083525" y="3552750"/>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Input</a:t>
            </a:r>
          </a:p>
        </p:txBody>
      </p:sp>
      <p:sp>
        <p:nvSpPr>
          <p:cNvPr id="17" name="Rectangle 16"/>
          <p:cNvSpPr/>
          <p:nvPr/>
        </p:nvSpPr>
        <p:spPr>
          <a:xfrm>
            <a:off x="7962872" y="3106214"/>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Commerce</a:t>
            </a:r>
          </a:p>
        </p:txBody>
      </p:sp>
      <p:sp>
        <p:nvSpPr>
          <p:cNvPr id="18" name="Rectangle 17"/>
          <p:cNvSpPr/>
          <p:nvPr/>
        </p:nvSpPr>
        <p:spPr>
          <a:xfrm>
            <a:off x="7959039" y="3552043"/>
            <a:ext cx="1703207" cy="35857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Sensors</a:t>
            </a:r>
          </a:p>
        </p:txBody>
      </p:sp>
      <p:sp>
        <p:nvSpPr>
          <p:cNvPr id="21" name="Rectangle 20"/>
          <p:cNvSpPr/>
          <p:nvPr/>
        </p:nvSpPr>
        <p:spPr>
          <a:xfrm>
            <a:off x="8268442" y="4157699"/>
            <a:ext cx="1641946" cy="537855"/>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.NET CLR</a:t>
            </a:r>
          </a:p>
        </p:txBody>
      </p:sp>
      <p:sp>
        <p:nvSpPr>
          <p:cNvPr id="22" name="Rectangle 21"/>
          <p:cNvSpPr/>
          <p:nvPr/>
        </p:nvSpPr>
        <p:spPr>
          <a:xfrm>
            <a:off x="2138950" y="4157699"/>
            <a:ext cx="6039849" cy="53785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Windows Runtime</a:t>
            </a:r>
          </a:p>
        </p:txBody>
      </p:sp>
      <p:grpSp>
        <p:nvGrpSpPr>
          <p:cNvPr id="26" name="Group 25"/>
          <p:cNvGrpSpPr/>
          <p:nvPr/>
        </p:nvGrpSpPr>
        <p:grpSpPr>
          <a:xfrm>
            <a:off x="2134367" y="1577001"/>
            <a:ext cx="7771438" cy="912350"/>
            <a:chOff x="1639972" y="1786762"/>
            <a:chExt cx="8503920" cy="1006813"/>
          </a:xfrm>
        </p:grpSpPr>
        <p:sp>
          <p:nvSpPr>
            <p:cNvPr id="24" name="Rectangle 23"/>
            <p:cNvSpPr/>
            <p:nvPr/>
          </p:nvSpPr>
          <p:spPr>
            <a:xfrm>
              <a:off x="5994658"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DirectX</a:t>
              </a:r>
            </a:p>
            <a:p>
              <a:pPr algn="ctr" defTabSz="914102" fontAlgn="base">
                <a:spcBef>
                  <a:spcPct val="0"/>
                </a:spcBef>
                <a:spcAft>
                  <a:spcPct val="0"/>
                </a:spcAft>
              </a:pPr>
              <a:r>
                <a:rPr lang="en-US" sz="1568" i="1" dirty="0">
                  <a:gradFill>
                    <a:gsLst>
                      <a:gs pos="0">
                        <a:srgbClr val="FFFFFF"/>
                      </a:gs>
                      <a:gs pos="100000">
                        <a:srgbClr val="FFFFFF"/>
                      </a:gs>
                    </a:gsLst>
                    <a:lin ang="5400000" scaled="0"/>
                  </a:gradFill>
                </a:rPr>
                <a:t>(C++)</a:t>
              </a:r>
            </a:p>
          </p:txBody>
        </p:sp>
        <p:sp>
          <p:nvSpPr>
            <p:cNvPr id="9" name="Rectangle 8"/>
            <p:cNvSpPr/>
            <p:nvPr/>
          </p:nvSpPr>
          <p:spPr>
            <a:xfrm>
              <a:off x="8132212" y="1786762"/>
              <a:ext cx="2011680" cy="1005840"/>
            </a:xfrm>
            <a:prstGeom prst="rect">
              <a:avLst/>
            </a:prstGeom>
            <a:solidFill>
              <a:schemeClr val="accent5">
                <a:lumMod val="40000"/>
                <a:lumOff val="60000"/>
              </a:schemeClr>
            </a:solidFill>
            <a:ln w="50800" cap="sq">
              <a:solidFill>
                <a:schemeClr val="accent5">
                  <a:lumMod val="40000"/>
                  <a:lumOff val="6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Silverlight</a:t>
              </a:r>
              <a:br>
                <a:rPr lang="en-US" sz="1765" dirty="0">
                  <a:gradFill>
                    <a:gsLst>
                      <a:gs pos="0">
                        <a:srgbClr val="FFFFFF"/>
                      </a:gs>
                      <a:gs pos="100000">
                        <a:srgbClr val="FFFFFF"/>
                      </a:gs>
                    </a:gsLst>
                    <a:lin ang="5400000" scaled="0"/>
                  </a:gradFill>
                </a:rPr>
              </a:br>
              <a:r>
                <a:rPr lang="en-US" sz="1765" dirty="0">
                  <a:gradFill>
                    <a:gsLst>
                      <a:gs pos="0">
                        <a:srgbClr val="FFFFFF"/>
                      </a:gs>
                      <a:gs pos="100000">
                        <a:srgbClr val="FFFFFF"/>
                      </a:gs>
                    </a:gsLst>
                    <a:lin ang="5400000" scaled="0"/>
                  </a:gradFill>
                </a:rPr>
                <a:t>XAML</a:t>
              </a:r>
            </a:p>
            <a:p>
              <a:pPr algn="ctr" defTabSz="914102" fontAlgn="base">
                <a:spcBef>
                  <a:spcPct val="0"/>
                </a:spcBef>
                <a:spcAft>
                  <a:spcPct val="0"/>
                </a:spcAft>
              </a:pPr>
              <a:r>
                <a:rPr lang="en-US" sz="1568" i="1" dirty="0">
                  <a:gradFill>
                    <a:gsLst>
                      <a:gs pos="0">
                        <a:srgbClr val="FFFFFF"/>
                      </a:gs>
                      <a:gs pos="100000">
                        <a:srgbClr val="FFFFFF"/>
                      </a:gs>
                    </a:gsLst>
                    <a:lin ang="5400000" scaled="0"/>
                  </a:gradFill>
                </a:rPr>
                <a:t>(C# | VB)</a:t>
              </a:r>
              <a:endParaRPr lang="en-US" sz="1765" i="1" dirty="0">
                <a:gradFill>
                  <a:gsLst>
                    <a:gs pos="0">
                      <a:srgbClr val="FFFFFF"/>
                    </a:gs>
                    <a:gs pos="100000">
                      <a:srgbClr val="FFFFFF"/>
                    </a:gs>
                  </a:gsLst>
                  <a:lin ang="5400000" scaled="0"/>
                </a:gradFill>
              </a:endParaRPr>
            </a:p>
          </p:txBody>
        </p:sp>
        <p:sp>
          <p:nvSpPr>
            <p:cNvPr id="23" name="Rectangle 22"/>
            <p:cNvSpPr/>
            <p:nvPr/>
          </p:nvSpPr>
          <p:spPr>
            <a:xfrm>
              <a:off x="3819609" y="1787735"/>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Windows </a:t>
              </a:r>
              <a:br>
                <a:rPr lang="en-US" sz="1765" dirty="0">
                  <a:gradFill>
                    <a:gsLst>
                      <a:gs pos="0">
                        <a:srgbClr val="FFFFFF"/>
                      </a:gs>
                      <a:gs pos="100000">
                        <a:srgbClr val="FFFFFF"/>
                      </a:gs>
                    </a:gsLst>
                    <a:lin ang="5400000" scaled="0"/>
                  </a:gradFill>
                </a:rPr>
              </a:br>
              <a:r>
                <a:rPr lang="en-US" sz="1765" dirty="0">
                  <a:gradFill>
                    <a:gsLst>
                      <a:gs pos="0">
                        <a:srgbClr val="FFFFFF"/>
                      </a:gs>
                      <a:gs pos="100000">
                        <a:srgbClr val="FFFFFF"/>
                      </a:gs>
                    </a:gsLst>
                    <a:lin ang="5400000" scaled="0"/>
                  </a:gradFill>
                </a:rPr>
                <a:t>XAML</a:t>
              </a:r>
            </a:p>
            <a:p>
              <a:pPr algn="ctr" defTabSz="914102" fontAlgn="base">
                <a:spcBef>
                  <a:spcPct val="0"/>
                </a:spcBef>
                <a:spcAft>
                  <a:spcPct val="0"/>
                </a:spcAft>
              </a:pPr>
              <a:r>
                <a:rPr lang="en-US" sz="1568" i="1" dirty="0">
                  <a:gradFill>
                    <a:gsLst>
                      <a:gs pos="0">
                        <a:srgbClr val="FFFFFF"/>
                      </a:gs>
                      <a:gs pos="100000">
                        <a:srgbClr val="FFFFFF"/>
                      </a:gs>
                    </a:gsLst>
                    <a:lin ang="5400000" scaled="0"/>
                  </a:gradFill>
                </a:rPr>
                <a:t>(C# </a:t>
              </a:r>
              <a:r>
                <a:rPr lang="en-US" sz="1568" i="1" dirty="0">
                  <a:solidFill>
                    <a:srgbClr val="00188F">
                      <a:lumMod val="40000"/>
                      <a:lumOff val="60000"/>
                    </a:srgbClr>
                  </a:solidFill>
                </a:rPr>
                <a:t>|</a:t>
              </a:r>
              <a:r>
                <a:rPr lang="en-US" sz="1568" i="1" dirty="0">
                  <a:gradFill>
                    <a:gsLst>
                      <a:gs pos="0">
                        <a:srgbClr val="FFFFFF"/>
                      </a:gs>
                      <a:gs pos="100000">
                        <a:srgbClr val="FFFFFF"/>
                      </a:gs>
                    </a:gsLst>
                    <a:lin ang="5400000" scaled="0"/>
                  </a:gradFill>
                </a:rPr>
                <a:t> VB </a:t>
              </a:r>
              <a:r>
                <a:rPr lang="en-US" sz="1568" i="1" dirty="0">
                  <a:solidFill>
                    <a:srgbClr val="00188F">
                      <a:lumMod val="40000"/>
                      <a:lumOff val="60000"/>
                    </a:srgbClr>
                  </a:solidFill>
                </a:rPr>
                <a:t>|</a:t>
              </a:r>
              <a:r>
                <a:rPr lang="en-US" sz="1568" i="1" dirty="0">
                  <a:gradFill>
                    <a:gsLst>
                      <a:gs pos="0">
                        <a:srgbClr val="FFFFFF"/>
                      </a:gs>
                      <a:gs pos="100000">
                        <a:srgbClr val="FFFFFF"/>
                      </a:gs>
                    </a:gsLst>
                    <a:lin ang="5400000" scaled="0"/>
                  </a:gradFill>
                </a:rPr>
                <a:t> C++)</a:t>
              </a:r>
            </a:p>
          </p:txBody>
        </p:sp>
        <p:sp>
          <p:nvSpPr>
            <p:cNvPr id="25" name="Rectangle 24"/>
            <p:cNvSpPr/>
            <p:nvPr/>
          </p:nvSpPr>
          <p:spPr>
            <a:xfrm>
              <a:off x="1639972" y="1786762"/>
              <a:ext cx="2011680" cy="1005840"/>
            </a:xfrm>
            <a:prstGeom prst="rect">
              <a:avLst/>
            </a:prstGeom>
            <a:ln w="508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WinJS</a:t>
              </a:r>
            </a:p>
            <a:p>
              <a:pPr algn="ctr" defTabSz="914102" fontAlgn="base">
                <a:spcBef>
                  <a:spcPct val="0"/>
                </a:spcBef>
                <a:spcAft>
                  <a:spcPct val="0"/>
                </a:spcAft>
              </a:pPr>
              <a:r>
                <a:rPr lang="en-US" sz="1765" dirty="0">
                  <a:gradFill>
                    <a:gsLst>
                      <a:gs pos="0">
                        <a:srgbClr val="FFFFFF"/>
                      </a:gs>
                      <a:gs pos="100000">
                        <a:srgbClr val="FFFFFF"/>
                      </a:gs>
                    </a:gsLst>
                    <a:lin ang="5400000" scaled="0"/>
                  </a:gradFill>
                </a:rPr>
                <a:t>(HTML + JS)</a:t>
              </a:r>
            </a:p>
          </p:txBody>
        </p:sp>
      </p:grpSp>
      <p:sp>
        <p:nvSpPr>
          <p:cNvPr id="27" name="Rectangle 26"/>
          <p:cNvSpPr/>
          <p:nvPr/>
        </p:nvSpPr>
        <p:spPr bwMode="auto">
          <a:xfrm>
            <a:off x="388762" y="1561450"/>
            <a:ext cx="1523922" cy="31374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39" tIns="89642" rIns="89639" bIns="44819" numCol="1" rtlCol="0" anchor="t" anchorCtr="0" compatLnSpc="1">
            <a:prstTxWarp prst="textNoShape">
              <a:avLst/>
            </a:prstTxWarp>
          </a:bodyPr>
          <a:lstStyle/>
          <a:p>
            <a:pPr algn="ctr" defTabSz="914102" fontAlgn="base">
              <a:spcBef>
                <a:spcPct val="0"/>
              </a:spcBef>
              <a:spcAft>
                <a:spcPct val="0"/>
              </a:spcAft>
            </a:pPr>
            <a:r>
              <a:rPr lang="en-US" sz="1568" dirty="0">
                <a:gradFill>
                  <a:gsLst>
                    <a:gs pos="0">
                      <a:srgbClr val="505050"/>
                    </a:gs>
                    <a:gs pos="100000">
                      <a:srgbClr val="505050"/>
                    </a:gs>
                  </a:gsLst>
                  <a:lin ang="5400000" scaled="0"/>
                </a:gradFill>
              </a:rPr>
              <a:t>App Model</a:t>
            </a:r>
          </a:p>
        </p:txBody>
      </p:sp>
      <p:sp>
        <p:nvSpPr>
          <p:cNvPr id="28" name="Rectangle 27"/>
          <p:cNvSpPr/>
          <p:nvPr/>
        </p:nvSpPr>
        <p:spPr bwMode="auto">
          <a:xfrm>
            <a:off x="10100031" y="1561450"/>
            <a:ext cx="1523922" cy="313748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89639" tIns="89642" rIns="89639" bIns="44819" numCol="1" rtlCol="0" anchor="t" anchorCtr="0" compatLnSpc="1">
            <a:prstTxWarp prst="textNoShape">
              <a:avLst/>
            </a:prstTxWarp>
          </a:bodyPr>
          <a:lstStyle/>
          <a:p>
            <a:pPr algn="ctr" defTabSz="914102" fontAlgn="base">
              <a:spcBef>
                <a:spcPct val="0"/>
              </a:spcBef>
              <a:spcAft>
                <a:spcPct val="0"/>
              </a:spcAft>
            </a:pPr>
            <a:r>
              <a:rPr lang="en-US" sz="1568" dirty="0">
                <a:gradFill>
                  <a:gsLst>
                    <a:gs pos="0">
                      <a:srgbClr val="505050"/>
                    </a:gs>
                    <a:gs pos="100000">
                      <a:srgbClr val="505050"/>
                    </a:gs>
                  </a:gsLst>
                  <a:lin ang="5400000" scaled="0"/>
                </a:gradFill>
              </a:rPr>
              <a:t>Services</a:t>
            </a:r>
          </a:p>
        </p:txBody>
      </p:sp>
      <p:sp>
        <p:nvSpPr>
          <p:cNvPr id="29" name="Rectangle 28"/>
          <p:cNvSpPr/>
          <p:nvPr/>
        </p:nvSpPr>
        <p:spPr>
          <a:xfrm>
            <a:off x="478405" y="2009661"/>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Navigation</a:t>
            </a:r>
          </a:p>
        </p:txBody>
      </p:sp>
      <p:sp>
        <p:nvSpPr>
          <p:cNvPr id="30" name="Rectangle 29"/>
          <p:cNvSpPr/>
          <p:nvPr/>
        </p:nvSpPr>
        <p:spPr>
          <a:xfrm>
            <a:off x="478405" y="2632178"/>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Packaging</a:t>
            </a:r>
          </a:p>
        </p:txBody>
      </p:sp>
      <p:sp>
        <p:nvSpPr>
          <p:cNvPr id="31" name="Rectangle 30"/>
          <p:cNvSpPr/>
          <p:nvPr/>
        </p:nvSpPr>
        <p:spPr>
          <a:xfrm>
            <a:off x="478405" y="3254695"/>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Contracts</a:t>
            </a:r>
          </a:p>
        </p:txBody>
      </p:sp>
      <p:sp>
        <p:nvSpPr>
          <p:cNvPr id="32" name="Rectangle 31"/>
          <p:cNvSpPr/>
          <p:nvPr/>
        </p:nvSpPr>
        <p:spPr>
          <a:xfrm>
            <a:off x="478405" y="3877213"/>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Background</a:t>
            </a:r>
          </a:p>
        </p:txBody>
      </p:sp>
      <p:sp>
        <p:nvSpPr>
          <p:cNvPr id="33" name="Rectangle 32"/>
          <p:cNvSpPr/>
          <p:nvPr/>
        </p:nvSpPr>
        <p:spPr>
          <a:xfrm>
            <a:off x="10189673" y="2013358"/>
            <a:ext cx="1344637" cy="46146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Store</a:t>
            </a:r>
          </a:p>
        </p:txBody>
      </p:sp>
      <p:sp>
        <p:nvSpPr>
          <p:cNvPr id="34" name="Rectangle 33"/>
          <p:cNvSpPr/>
          <p:nvPr/>
        </p:nvSpPr>
        <p:spPr>
          <a:xfrm>
            <a:off x="10189673" y="2627156"/>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Push</a:t>
            </a:r>
          </a:p>
        </p:txBody>
      </p:sp>
      <p:sp>
        <p:nvSpPr>
          <p:cNvPr id="35" name="Rectangle 34"/>
          <p:cNvSpPr/>
          <p:nvPr/>
        </p:nvSpPr>
        <p:spPr>
          <a:xfrm>
            <a:off x="10189673" y="3254695"/>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Roaming</a:t>
            </a:r>
          </a:p>
        </p:txBody>
      </p:sp>
      <p:sp>
        <p:nvSpPr>
          <p:cNvPr id="47" name="Rectangle 46"/>
          <p:cNvSpPr/>
          <p:nvPr/>
        </p:nvSpPr>
        <p:spPr bwMode="auto">
          <a:xfrm>
            <a:off x="7990609" y="5498853"/>
            <a:ext cx="3633344" cy="91823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79285" tIns="44821" rIns="89639" bIns="44819" numCol="1" rtlCol="0" anchor="t" anchorCtr="0" compatLnSpc="1">
            <a:prstTxWarp prst="textNoShape">
              <a:avLst/>
            </a:prstTxWarp>
          </a:bodyPr>
          <a:lstStyle/>
          <a:p>
            <a:pPr defTabSz="914102" fontAlgn="base">
              <a:spcBef>
                <a:spcPct val="0"/>
              </a:spcBef>
              <a:spcAft>
                <a:spcPct val="0"/>
              </a:spcAft>
            </a:pPr>
            <a:r>
              <a:rPr lang="en-US" sz="1372" dirty="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Legend</a:t>
            </a:r>
          </a:p>
        </p:txBody>
      </p:sp>
      <p:sp>
        <p:nvSpPr>
          <p:cNvPr id="36" name="Rectangle 35"/>
          <p:cNvSpPr/>
          <p:nvPr/>
        </p:nvSpPr>
        <p:spPr>
          <a:xfrm>
            <a:off x="9904765" y="6090661"/>
            <a:ext cx="1623994" cy="209805"/>
          </a:xfrm>
          <a:prstGeom prst="rect">
            <a:avLst/>
          </a:prstGeom>
          <a:solidFill>
            <a:schemeClr val="accent5">
              <a:lumMod val="40000"/>
              <a:lumOff val="60000"/>
            </a:schemeClr>
          </a:solidFill>
          <a:ln>
            <a:solidFill>
              <a:schemeClr val="accent5">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rgbClr val="404040"/>
                </a:solidFill>
                <a:effectLst>
                  <a:outerShdw blurRad="38100" dist="38100" dir="2700000" algn="tl">
                    <a:srgbClr val="000000">
                      <a:alpha val="43137"/>
                    </a:srgbClr>
                  </a:outerShdw>
                </a:effectLst>
              </a:rPr>
              <a:t>Windows Phone Only</a:t>
            </a:r>
          </a:p>
        </p:txBody>
      </p:sp>
      <p:sp>
        <p:nvSpPr>
          <p:cNvPr id="37" name="Rectangle 36"/>
          <p:cNvSpPr/>
          <p:nvPr/>
        </p:nvSpPr>
        <p:spPr>
          <a:xfrm>
            <a:off x="9904765" y="5817405"/>
            <a:ext cx="1623994" cy="209805"/>
          </a:xfrm>
          <a:prstGeom prst="rect">
            <a:avLst/>
          </a:prstGeom>
          <a:solidFill>
            <a:schemeClr val="accent6">
              <a:lumMod val="40000"/>
              <a:lumOff val="60000"/>
            </a:schemeClr>
          </a:solidFill>
          <a:ln>
            <a:solidFill>
              <a:schemeClr val="accent6">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rgbClr val="404040"/>
                </a:solidFill>
                <a:effectLst>
                  <a:outerShdw blurRad="38100" dist="38100" dir="2700000" algn="tl">
                    <a:srgbClr val="000000">
                      <a:alpha val="43137"/>
                    </a:srgbClr>
                  </a:outerShdw>
                </a:effectLst>
              </a:rPr>
              <a:t>Windows Only</a:t>
            </a:r>
          </a:p>
        </p:txBody>
      </p:sp>
      <p:sp>
        <p:nvSpPr>
          <p:cNvPr id="38" name="Rectangle 37"/>
          <p:cNvSpPr/>
          <p:nvPr/>
        </p:nvSpPr>
        <p:spPr>
          <a:xfrm>
            <a:off x="8186618" y="5816838"/>
            <a:ext cx="1623994" cy="474653"/>
          </a:xfrm>
          <a:prstGeom prst="rect">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rPr>
              <a:t>Windows + </a:t>
            </a:r>
            <a:br>
              <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rPr>
            </a:br>
            <a:r>
              <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rPr>
              <a:t>Windows Phone</a:t>
            </a:r>
          </a:p>
        </p:txBody>
      </p:sp>
      <p:sp>
        <p:nvSpPr>
          <p:cNvPr id="44" name="Rectangle 43"/>
          <p:cNvSpPr/>
          <p:nvPr/>
        </p:nvSpPr>
        <p:spPr>
          <a:xfrm>
            <a:off x="388763" y="4851265"/>
            <a:ext cx="11235190" cy="51998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765" dirty="0">
                <a:gradFill>
                  <a:gsLst>
                    <a:gs pos="0">
                      <a:srgbClr val="FFFFFF"/>
                    </a:gs>
                    <a:gs pos="100000">
                      <a:srgbClr val="FFFFFF"/>
                    </a:gs>
                  </a:gsLst>
                  <a:lin ang="5400000" scaled="0"/>
                </a:gradFill>
              </a:rPr>
              <a:t>Windows Kernel</a:t>
            </a:r>
          </a:p>
        </p:txBody>
      </p:sp>
      <p:sp>
        <p:nvSpPr>
          <p:cNvPr id="39" name="Rectangle 38"/>
          <p:cNvSpPr/>
          <p:nvPr/>
        </p:nvSpPr>
        <p:spPr>
          <a:xfrm>
            <a:off x="11250442" y="2009598"/>
            <a:ext cx="278316" cy="457587"/>
          </a:xfrm>
          <a:prstGeom prst="rect">
            <a:avLst/>
          </a:prstGeom>
          <a:solidFill>
            <a:schemeClr val="accent6">
              <a:lumMod val="40000"/>
              <a:lumOff val="60000"/>
            </a:schemeClr>
          </a:solidFill>
          <a:ln>
            <a:solidFill>
              <a:schemeClr val="accent6">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0" name="Rectangle 39"/>
          <p:cNvSpPr/>
          <p:nvPr/>
        </p:nvSpPr>
        <p:spPr>
          <a:xfrm>
            <a:off x="10188506" y="2017239"/>
            <a:ext cx="240214" cy="451677"/>
          </a:xfrm>
          <a:prstGeom prst="rect">
            <a:avLst/>
          </a:prstGeom>
          <a:solidFill>
            <a:schemeClr val="accent5">
              <a:lumMod val="40000"/>
              <a:lumOff val="60000"/>
            </a:schemeClr>
          </a:solidFill>
          <a:ln>
            <a:solidFill>
              <a:schemeClr val="accent5">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176"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41" name="Rectangle 40"/>
          <p:cNvSpPr/>
          <p:nvPr/>
        </p:nvSpPr>
        <p:spPr>
          <a:xfrm>
            <a:off x="10184121" y="3830507"/>
            <a:ext cx="1344637" cy="44821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rPr>
              <a:t>App Data Backup</a:t>
            </a:r>
          </a:p>
        </p:txBody>
      </p:sp>
    </p:spTree>
    <p:extLst>
      <p:ext uri="{BB962C8B-B14F-4D97-AF65-F5344CB8AC3E}">
        <p14:creationId xmlns:p14="http://schemas.microsoft.com/office/powerpoint/2010/main" val="2469822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9515</TotalTime>
  <Words>3286</Words>
  <Application>Microsoft Office PowerPoint</Application>
  <PresentationFormat>Widescreen</PresentationFormat>
  <Paragraphs>550</Paragraphs>
  <Slides>50</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Consolas</vt:lpstr>
      <vt:lpstr>Segoe UI</vt:lpstr>
      <vt:lpstr>Segoe UI Light</vt:lpstr>
      <vt:lpstr>Segoe UI Semibold</vt:lpstr>
      <vt:lpstr>Office Theme</vt:lpstr>
      <vt:lpstr>Разработка Windows Store и Windows Phone приложений с помощью JavaScript</vt:lpstr>
      <vt:lpstr>Основы мироздания </vt:lpstr>
      <vt:lpstr>JavaScript как универсальная альтернатива</vt:lpstr>
      <vt:lpstr>Как использовать JavaScript для Windows 8 и Windows Phone</vt:lpstr>
      <vt:lpstr>Использование элемента WebView</vt:lpstr>
      <vt:lpstr>Использование элемента WebView</vt:lpstr>
      <vt:lpstr>Что такое Windows Store приложения</vt:lpstr>
      <vt:lpstr>Windows Store приложения</vt:lpstr>
      <vt:lpstr>Windows developer platform</vt:lpstr>
      <vt:lpstr>Таким образом</vt:lpstr>
      <vt:lpstr>Средства разработки</vt:lpstr>
      <vt:lpstr>Средства разработки</vt:lpstr>
      <vt:lpstr>Не забываем о BizSpark</vt:lpstr>
      <vt:lpstr>Что же такое WinJS</vt:lpstr>
      <vt:lpstr>WinJS Toolkits</vt:lpstr>
      <vt:lpstr>WinJS сегодня</vt:lpstr>
      <vt:lpstr>AppBar для Phone</vt:lpstr>
      <vt:lpstr>AppBar для Phone</vt:lpstr>
      <vt:lpstr>AppBar для Phone</vt:lpstr>
      <vt:lpstr>AppBar для Phone</vt:lpstr>
      <vt:lpstr>ListView для Phone</vt:lpstr>
      <vt:lpstr>Использование ListView</vt:lpstr>
      <vt:lpstr>Будущее WinJS</vt:lpstr>
      <vt:lpstr>Чуть не забыл</vt:lpstr>
      <vt:lpstr>Вопросы?</vt:lpstr>
      <vt:lpstr>JavaScript на платформе Microsoft</vt:lpstr>
      <vt:lpstr>О чем будем говорить</vt:lpstr>
      <vt:lpstr>Node.js и Microsoft Azure</vt:lpstr>
      <vt:lpstr>Node.js и Windows </vt:lpstr>
      <vt:lpstr>Node.js и Windows Azure </vt:lpstr>
      <vt:lpstr>Node.js и Windows Azure </vt:lpstr>
      <vt:lpstr>Node.js и Windows Azure </vt:lpstr>
      <vt:lpstr>Deploying a Node.js application</vt:lpstr>
      <vt:lpstr>Using Azure services from Node.js</vt:lpstr>
      <vt:lpstr>Using .NET from Node.js</vt:lpstr>
      <vt:lpstr>Access MS SQL from Node.js</vt:lpstr>
      <vt:lpstr>Azure Mobile Services и JavaScript</vt:lpstr>
      <vt:lpstr>Пример из жизни</vt:lpstr>
      <vt:lpstr>Проблема</vt:lpstr>
      <vt:lpstr>Решение</vt:lpstr>
      <vt:lpstr>Что такое Windows Azure Mobile Services</vt:lpstr>
      <vt:lpstr>PowerPoint Presentation</vt:lpstr>
      <vt:lpstr>PowerPoint Presentation</vt:lpstr>
      <vt:lpstr>PowerPoint Presentation</vt:lpstr>
      <vt:lpstr>TypeScript</vt:lpstr>
      <vt:lpstr>JavaScript как язык для сложных проектов</vt:lpstr>
      <vt:lpstr>TypeScript</vt:lpstr>
      <vt:lpstr>PowerPoint Presentation</vt:lpstr>
      <vt:lpstr>http://www.typescriptlang.org/Playground</vt:lpstr>
      <vt:lpstr>Вопросы?</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на платформе Microsoft</dc:title>
  <dc:creator>sergiy baydachnyy</dc:creator>
  <cp:lastModifiedBy>sergiy baydachnyy</cp:lastModifiedBy>
  <cp:revision>49</cp:revision>
  <dcterms:created xsi:type="dcterms:W3CDTF">2014-06-28T16:01:08Z</dcterms:created>
  <dcterms:modified xsi:type="dcterms:W3CDTF">2014-07-06T05:11:48Z</dcterms:modified>
</cp:coreProperties>
</file>